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56" r:id="rId2"/>
    <p:sldId id="290" r:id="rId3"/>
    <p:sldId id="291" r:id="rId4"/>
    <p:sldId id="303" r:id="rId5"/>
    <p:sldId id="343" r:id="rId6"/>
    <p:sldId id="301" r:id="rId7"/>
    <p:sldId id="342" r:id="rId8"/>
    <p:sldId id="341" r:id="rId9"/>
    <p:sldId id="304" r:id="rId10"/>
    <p:sldId id="292" r:id="rId11"/>
    <p:sldId id="305" r:id="rId12"/>
    <p:sldId id="306" r:id="rId13"/>
    <p:sldId id="307" r:id="rId14"/>
    <p:sldId id="316" r:id="rId15"/>
    <p:sldId id="317" r:id="rId16"/>
    <p:sldId id="318" r:id="rId17"/>
    <p:sldId id="320" r:id="rId18"/>
    <p:sldId id="321" r:id="rId19"/>
    <p:sldId id="322" r:id="rId20"/>
    <p:sldId id="323" r:id="rId21"/>
    <p:sldId id="324" r:id="rId22"/>
    <p:sldId id="325" r:id="rId23"/>
    <p:sldId id="326" r:id="rId24"/>
    <p:sldId id="327" r:id="rId25"/>
    <p:sldId id="328" r:id="rId26"/>
    <p:sldId id="329" r:id="rId27"/>
    <p:sldId id="330" r:id="rId28"/>
    <p:sldId id="337" r:id="rId29"/>
    <p:sldId id="332" r:id="rId30"/>
    <p:sldId id="333" r:id="rId31"/>
    <p:sldId id="334" r:id="rId32"/>
    <p:sldId id="294" r:id="rId33"/>
    <p:sldId id="295" r:id="rId34"/>
    <p:sldId id="296" r:id="rId35"/>
    <p:sldId id="297" r:id="rId36"/>
    <p:sldId id="298" r:id="rId37"/>
    <p:sldId id="299" r:id="rId38"/>
    <p:sldId id="340" r:id="rId39"/>
    <p:sldId id="338" r:id="rId40"/>
    <p:sldId id="339" r:id="rId41"/>
    <p:sldId id="300" r:id="rId42"/>
    <p:sldId id="335" r:id="rId43"/>
    <p:sldId id="336" r:id="rId44"/>
    <p:sldId id="280" r:id="rId45"/>
  </p:sldIdLst>
  <p:sldSz cx="9144000" cy="6858000" type="screen4x3"/>
  <p:notesSz cx="7099300" cy="10234613"/>
  <p:defaultTextStyle>
    <a:defPPr>
      <a:defRPr lang="en-US"/>
    </a:defPPr>
    <a:lvl1pPr algn="l" rtl="0" fontAlgn="base">
      <a:spcBef>
        <a:spcPct val="0"/>
      </a:spcBef>
      <a:spcAft>
        <a:spcPct val="0"/>
      </a:spcAft>
      <a:defRPr sz="1200" kern="1200">
        <a:solidFill>
          <a:srgbClr val="000000"/>
        </a:solidFill>
        <a:latin typeface="Arial" charset="0"/>
        <a:ea typeface="+mn-ea"/>
        <a:cs typeface="+mn-cs"/>
        <a:sym typeface="Arial" charset="0"/>
      </a:defRPr>
    </a:lvl1pPr>
    <a:lvl2pPr marL="457200" algn="l" rtl="0" fontAlgn="base">
      <a:spcBef>
        <a:spcPct val="0"/>
      </a:spcBef>
      <a:spcAft>
        <a:spcPct val="0"/>
      </a:spcAft>
      <a:defRPr sz="1200" kern="1200">
        <a:solidFill>
          <a:srgbClr val="000000"/>
        </a:solidFill>
        <a:latin typeface="Arial" charset="0"/>
        <a:ea typeface="+mn-ea"/>
        <a:cs typeface="+mn-cs"/>
        <a:sym typeface="Arial" charset="0"/>
      </a:defRPr>
    </a:lvl2pPr>
    <a:lvl3pPr marL="914400" algn="l" rtl="0" fontAlgn="base">
      <a:spcBef>
        <a:spcPct val="0"/>
      </a:spcBef>
      <a:spcAft>
        <a:spcPct val="0"/>
      </a:spcAft>
      <a:defRPr sz="1200" kern="1200">
        <a:solidFill>
          <a:srgbClr val="000000"/>
        </a:solidFill>
        <a:latin typeface="Arial" charset="0"/>
        <a:ea typeface="+mn-ea"/>
        <a:cs typeface="+mn-cs"/>
        <a:sym typeface="Arial" charset="0"/>
      </a:defRPr>
    </a:lvl3pPr>
    <a:lvl4pPr marL="1371600" algn="l" rtl="0" fontAlgn="base">
      <a:spcBef>
        <a:spcPct val="0"/>
      </a:spcBef>
      <a:spcAft>
        <a:spcPct val="0"/>
      </a:spcAft>
      <a:defRPr sz="1200" kern="1200">
        <a:solidFill>
          <a:srgbClr val="000000"/>
        </a:solidFill>
        <a:latin typeface="Arial" charset="0"/>
        <a:ea typeface="+mn-ea"/>
        <a:cs typeface="+mn-cs"/>
        <a:sym typeface="Arial" charset="0"/>
      </a:defRPr>
    </a:lvl4pPr>
    <a:lvl5pPr marL="1828800" algn="l" rtl="0" fontAlgn="base">
      <a:spcBef>
        <a:spcPct val="0"/>
      </a:spcBef>
      <a:spcAft>
        <a:spcPct val="0"/>
      </a:spcAft>
      <a:defRPr sz="1200" kern="1200">
        <a:solidFill>
          <a:srgbClr val="000000"/>
        </a:solidFill>
        <a:latin typeface="Arial" charset="0"/>
        <a:ea typeface="+mn-ea"/>
        <a:cs typeface="+mn-cs"/>
        <a:sym typeface="Arial" charset="0"/>
      </a:defRPr>
    </a:lvl5pPr>
    <a:lvl6pPr marL="2286000" algn="l" defTabSz="914400" rtl="0" eaLnBrk="1" latinLnBrk="0" hangingPunct="1">
      <a:defRPr sz="1200" kern="1200">
        <a:solidFill>
          <a:srgbClr val="000000"/>
        </a:solidFill>
        <a:latin typeface="Arial" charset="0"/>
        <a:ea typeface="+mn-ea"/>
        <a:cs typeface="+mn-cs"/>
        <a:sym typeface="Arial" charset="0"/>
      </a:defRPr>
    </a:lvl6pPr>
    <a:lvl7pPr marL="2743200" algn="l" defTabSz="914400" rtl="0" eaLnBrk="1" latinLnBrk="0" hangingPunct="1">
      <a:defRPr sz="1200" kern="1200">
        <a:solidFill>
          <a:srgbClr val="000000"/>
        </a:solidFill>
        <a:latin typeface="Arial" charset="0"/>
        <a:ea typeface="+mn-ea"/>
        <a:cs typeface="+mn-cs"/>
        <a:sym typeface="Arial" charset="0"/>
      </a:defRPr>
    </a:lvl7pPr>
    <a:lvl8pPr marL="3200400" algn="l" defTabSz="914400" rtl="0" eaLnBrk="1" latinLnBrk="0" hangingPunct="1">
      <a:defRPr sz="1200" kern="1200">
        <a:solidFill>
          <a:srgbClr val="000000"/>
        </a:solidFill>
        <a:latin typeface="Arial" charset="0"/>
        <a:ea typeface="+mn-ea"/>
        <a:cs typeface="+mn-cs"/>
        <a:sym typeface="Arial" charset="0"/>
      </a:defRPr>
    </a:lvl8pPr>
    <a:lvl9pPr marL="3657600" algn="l" defTabSz="914400" rtl="0" eaLnBrk="1" latinLnBrk="0" hangingPunct="1">
      <a:defRPr sz="1200" kern="1200">
        <a:solidFill>
          <a:srgbClr val="000000"/>
        </a:solidFill>
        <a:latin typeface="Arial" charset="0"/>
        <a:ea typeface="+mn-ea"/>
        <a:cs typeface="+mn-cs"/>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unkaf&#252;zet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hu-HU"/>
  <c:style val="3"/>
  <c:chart>
    <c:plotArea>
      <c:layout/>
      <c:pieChart>
        <c:varyColors val="1"/>
        <c:ser>
          <c:idx val="0"/>
          <c:order val="0"/>
          <c:dLbls>
            <c:txPr>
              <a:bodyPr/>
              <a:lstStyle/>
              <a:p>
                <a:pPr>
                  <a:defRPr b="1" i="0" baseline="0"/>
                </a:pPr>
                <a:endParaRPr lang="hu-HU"/>
              </a:p>
            </c:txPr>
            <c:dLblPos val="outEnd"/>
            <c:showVal val="1"/>
            <c:showCatName val="1"/>
            <c:showPercent val="1"/>
            <c:showLeaderLines val="1"/>
          </c:dLbls>
          <c:cat>
            <c:strRef>
              <c:f>Munka1!$B$2:$B$5</c:f>
              <c:strCache>
                <c:ptCount val="4"/>
                <c:pt idx="0">
                  <c:v>Display</c:v>
                </c:pt>
                <c:pt idx="1">
                  <c:v>Search</c:v>
                </c:pt>
                <c:pt idx="2">
                  <c:v>Listing</c:v>
                </c:pt>
                <c:pt idx="3">
                  <c:v>E-mail</c:v>
                </c:pt>
              </c:strCache>
            </c:strRef>
          </c:cat>
          <c:val>
            <c:numRef>
              <c:f>Munka1!$C$2:$C$5</c:f>
              <c:numCache>
                <c:formatCode>General</c:formatCode>
                <c:ptCount val="4"/>
                <c:pt idx="0">
                  <c:v>14.9</c:v>
                </c:pt>
                <c:pt idx="1">
                  <c:v>7.48</c:v>
                </c:pt>
                <c:pt idx="2">
                  <c:v>4</c:v>
                </c:pt>
                <c:pt idx="3">
                  <c:v>0.9</c:v>
                </c:pt>
              </c:numCache>
            </c:numRef>
          </c:val>
        </c:ser>
        <c:ser>
          <c:idx val="1"/>
          <c:order val="1"/>
          <c:dLbls>
            <c:showVal val="1"/>
            <c:showLeaderLines val="1"/>
          </c:dLbls>
          <c:cat>
            <c:strRef>
              <c:f>Munka1!$B$2:$B$5</c:f>
              <c:strCache>
                <c:ptCount val="4"/>
                <c:pt idx="0">
                  <c:v>Display</c:v>
                </c:pt>
                <c:pt idx="1">
                  <c:v>Search</c:v>
                </c:pt>
                <c:pt idx="2">
                  <c:v>Listing</c:v>
                </c:pt>
                <c:pt idx="3">
                  <c:v>E-mail</c:v>
                </c:pt>
              </c:strCache>
            </c:strRef>
          </c:cat>
          <c:val>
            <c:numRef>
              <c:f>Munka1!$D$2:$D$5</c:f>
              <c:numCache>
                <c:formatCode>0.00%</c:formatCode>
                <c:ptCount val="4"/>
                <c:pt idx="0">
                  <c:v>0.54600000000000004</c:v>
                </c:pt>
                <c:pt idx="1">
                  <c:v>0.27400000000000002</c:v>
                </c:pt>
                <c:pt idx="2">
                  <c:v>0.14699999999999999</c:v>
                </c:pt>
                <c:pt idx="3">
                  <c:v>3.3000000000000002E-2</c:v>
                </c:pt>
              </c:numCache>
            </c:numRef>
          </c:val>
        </c:ser>
        <c:dLbls>
          <c:showVal val="1"/>
        </c:dLbls>
        <c:firstSliceAng val="0"/>
      </c:pieChart>
    </c:plotArea>
    <c:plotVisOnly val="1"/>
  </c:chart>
  <c:spPr>
    <a:solidFill>
      <a:sysClr val="window" lastClr="FFFFFF"/>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1"/>
            <a:ext cx="3076363" cy="511731"/>
          </a:xfrm>
          <a:prstGeom prst="rect">
            <a:avLst/>
          </a:prstGeom>
        </p:spPr>
        <p:txBody>
          <a:bodyPr vert="horz" lIns="99048" tIns="49524" rIns="99048" bIns="49524" rtlCol="0"/>
          <a:lstStyle>
            <a:lvl1pPr algn="l">
              <a:defRPr sz="1300"/>
            </a:lvl1pPr>
          </a:lstStyle>
          <a:p>
            <a:pPr>
              <a:defRPr/>
            </a:pPr>
            <a:endParaRPr lang="hu-HU"/>
          </a:p>
        </p:txBody>
      </p:sp>
      <p:sp>
        <p:nvSpPr>
          <p:cNvPr id="3" name="Dátum helye 2"/>
          <p:cNvSpPr>
            <a:spLocks noGrp="1"/>
          </p:cNvSpPr>
          <p:nvPr>
            <p:ph type="dt" sz="quarter" idx="1"/>
          </p:nvPr>
        </p:nvSpPr>
        <p:spPr>
          <a:xfrm>
            <a:off x="4021295" y="1"/>
            <a:ext cx="3076363" cy="511731"/>
          </a:xfrm>
          <a:prstGeom prst="rect">
            <a:avLst/>
          </a:prstGeom>
        </p:spPr>
        <p:txBody>
          <a:bodyPr vert="horz" lIns="99048" tIns="49524" rIns="99048" bIns="49524" rtlCol="0"/>
          <a:lstStyle>
            <a:lvl1pPr algn="r">
              <a:defRPr sz="1300"/>
            </a:lvl1pPr>
          </a:lstStyle>
          <a:p>
            <a:pPr>
              <a:defRPr/>
            </a:pPr>
            <a:fld id="{AF782DD6-A3BC-4A8C-B09D-8A5AD46AFEBF}" type="datetimeFigureOut">
              <a:rPr lang="hu-HU"/>
              <a:pPr>
                <a:defRPr/>
              </a:pPr>
              <a:t>2011.05.02.</a:t>
            </a:fld>
            <a:endParaRPr lang="hu-HU"/>
          </a:p>
        </p:txBody>
      </p:sp>
      <p:sp>
        <p:nvSpPr>
          <p:cNvPr id="4" name="Élőláb hely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pPr>
              <a:defRPr/>
            </a:pPr>
            <a:endParaRPr lang="hu-HU"/>
          </a:p>
        </p:txBody>
      </p:sp>
      <p:sp>
        <p:nvSpPr>
          <p:cNvPr id="5" name="Dia számának helye 4"/>
          <p:cNvSpPr>
            <a:spLocks noGrp="1"/>
          </p:cNvSpPr>
          <p:nvPr>
            <p:ph type="sldNum" sz="quarter" idx="3"/>
          </p:nvPr>
        </p:nvSpPr>
        <p:spPr>
          <a:xfrm>
            <a:off x="4021295" y="9721106"/>
            <a:ext cx="3076363" cy="511731"/>
          </a:xfrm>
          <a:prstGeom prst="rect">
            <a:avLst/>
          </a:prstGeom>
        </p:spPr>
        <p:txBody>
          <a:bodyPr vert="horz" lIns="99048" tIns="49524" rIns="99048" bIns="49524" rtlCol="0" anchor="b"/>
          <a:lstStyle>
            <a:lvl1pPr algn="r">
              <a:defRPr sz="1300"/>
            </a:lvl1pPr>
          </a:lstStyle>
          <a:p>
            <a:pPr>
              <a:defRPr/>
            </a:pPr>
            <a:fld id="{C90E4596-7B22-477D-BA4A-6981A6B13F92}" type="slidenum">
              <a:rPr lang="hu-HU"/>
              <a:pPr>
                <a:defRPr/>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1"/>
          <p:cNvSpPr>
            <a:spLocks noRot="1" noChangeArrowheads="1" noTextEdit="1"/>
          </p:cNvSpPr>
          <p:nvPr>
            <p:ph type="sldImg"/>
          </p:nvPr>
        </p:nvSpPr>
        <p:spPr bwMode="auto">
          <a:xfrm>
            <a:off x="992188" y="768350"/>
            <a:ext cx="5114925" cy="3836988"/>
          </a:xfrm>
          <a:prstGeom prst="rect">
            <a:avLst/>
          </a:prstGeom>
          <a:noFill/>
          <a:ln w="9525">
            <a:solidFill>
              <a:srgbClr val="000000"/>
            </a:solidFill>
            <a:miter lim="800000"/>
            <a:headEnd/>
            <a:tailEnd/>
          </a:ln>
        </p:spPr>
      </p:sp>
      <p:sp>
        <p:nvSpPr>
          <p:cNvPr id="8194" name="Rectangle 2"/>
          <p:cNvSpPr>
            <a:spLocks noGrp="1" noChangeArrowheads="1"/>
          </p:cNvSpPr>
          <p:nvPr>
            <p:ph type="body" sz="quarter" idx="1"/>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iakép helye 1"/>
          <p:cNvSpPr>
            <a:spLocks noGrp="1" noRot="1" noChangeAspect="1" noTextEdit="1"/>
          </p:cNvSpPr>
          <p:nvPr>
            <p:ph type="sldImg"/>
          </p:nvPr>
        </p:nvSpPr>
        <p:spPr>
          <a:ln/>
        </p:spPr>
      </p:sp>
      <p:sp>
        <p:nvSpPr>
          <p:cNvPr id="49155" name="Jegyzetek helye 2"/>
          <p:cNvSpPr>
            <a:spLocks noGrp="1"/>
          </p:cNvSpPr>
          <p:nvPr>
            <p:ph type="body" idx="1"/>
          </p:nvPr>
        </p:nvSpPr>
        <p:spPr>
          <a:noFill/>
          <a:ln/>
        </p:spPr>
        <p:txBody>
          <a:bodyPr/>
          <a:lstStyle/>
          <a:p>
            <a:r>
              <a:rPr lang="hu-HU" smtClean="0"/>
              <a:t>2007: display 69%, search 8%, listing 19%, e-mail 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kép helye 1"/>
          <p:cNvSpPr>
            <a:spLocks noGrp="1" noRot="1" noChangeAspect="1" noTextEdit="1"/>
          </p:cNvSpPr>
          <p:nvPr>
            <p:ph type="sldImg"/>
          </p:nvPr>
        </p:nvSpPr>
        <p:spPr>
          <a:ln/>
        </p:spPr>
      </p:sp>
      <p:sp>
        <p:nvSpPr>
          <p:cNvPr id="59395"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kép helye 1"/>
          <p:cNvSpPr>
            <a:spLocks noGrp="1" noRot="1" noChangeAspect="1" noTextEdit="1"/>
          </p:cNvSpPr>
          <p:nvPr>
            <p:ph type="sldImg"/>
          </p:nvPr>
        </p:nvSpPr>
        <p:spPr>
          <a:ln/>
        </p:spPr>
      </p:sp>
      <p:sp>
        <p:nvSpPr>
          <p:cNvPr id="60419"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kép helye 1"/>
          <p:cNvSpPr>
            <a:spLocks noGrp="1" noRot="1" noChangeAspect="1" noTextEdit="1"/>
          </p:cNvSpPr>
          <p:nvPr>
            <p:ph type="sldImg"/>
          </p:nvPr>
        </p:nvSpPr>
        <p:spPr>
          <a:ln/>
        </p:spPr>
      </p:sp>
      <p:sp>
        <p:nvSpPr>
          <p:cNvPr id="61443"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kép helye 1"/>
          <p:cNvSpPr>
            <a:spLocks noGrp="1" noRot="1" noChangeAspect="1" noTextEdit="1"/>
          </p:cNvSpPr>
          <p:nvPr>
            <p:ph type="sldImg"/>
          </p:nvPr>
        </p:nvSpPr>
        <p:spPr>
          <a:ln/>
        </p:spPr>
      </p:sp>
      <p:sp>
        <p:nvSpPr>
          <p:cNvPr id="62467"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kép helye 1"/>
          <p:cNvSpPr>
            <a:spLocks noGrp="1" noRot="1" noChangeAspect="1" noTextEdit="1"/>
          </p:cNvSpPr>
          <p:nvPr>
            <p:ph type="sldImg"/>
          </p:nvPr>
        </p:nvSpPr>
        <p:spPr>
          <a:ln/>
        </p:spPr>
      </p:sp>
      <p:sp>
        <p:nvSpPr>
          <p:cNvPr id="63491"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iakép helye 1"/>
          <p:cNvSpPr>
            <a:spLocks noGrp="1" noRot="1" noChangeAspect="1" noTextEdit="1"/>
          </p:cNvSpPr>
          <p:nvPr>
            <p:ph type="sldImg"/>
          </p:nvPr>
        </p:nvSpPr>
        <p:spPr>
          <a:ln/>
        </p:spPr>
      </p:sp>
      <p:sp>
        <p:nvSpPr>
          <p:cNvPr id="64515"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kép helye 1"/>
          <p:cNvSpPr>
            <a:spLocks noGrp="1" noRot="1" noChangeAspect="1" noTextEdit="1"/>
          </p:cNvSpPr>
          <p:nvPr>
            <p:ph type="sldImg"/>
          </p:nvPr>
        </p:nvSpPr>
        <p:spPr>
          <a:ln/>
        </p:spPr>
      </p:sp>
      <p:sp>
        <p:nvSpPr>
          <p:cNvPr id="65539"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kép helye 1"/>
          <p:cNvSpPr>
            <a:spLocks noGrp="1" noRot="1" noChangeAspect="1" noTextEdit="1"/>
          </p:cNvSpPr>
          <p:nvPr>
            <p:ph type="sldImg"/>
          </p:nvPr>
        </p:nvSpPr>
        <p:spPr>
          <a:ln/>
        </p:spPr>
      </p:sp>
      <p:sp>
        <p:nvSpPr>
          <p:cNvPr id="66563"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hu-HU" smtClean="0"/>
              <a:t>Evo: hírkereső, telesport, mtv Adaptive: Port.hu, msn, hetiválasz</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kép helye 1"/>
          <p:cNvSpPr>
            <a:spLocks noGrp="1" noRot="1" noChangeAspect="1" noTextEdit="1"/>
          </p:cNvSpPr>
          <p:nvPr>
            <p:ph type="sldImg"/>
          </p:nvPr>
        </p:nvSpPr>
        <p:spPr>
          <a:ln/>
        </p:spPr>
      </p:sp>
      <p:sp>
        <p:nvSpPr>
          <p:cNvPr id="50179"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kép helye 1"/>
          <p:cNvSpPr>
            <a:spLocks noGrp="1" noRot="1" noChangeAspect="1" noTextEdit="1"/>
          </p:cNvSpPr>
          <p:nvPr>
            <p:ph type="sldImg"/>
          </p:nvPr>
        </p:nvSpPr>
        <p:spPr>
          <a:ln/>
        </p:spPr>
      </p:sp>
      <p:sp>
        <p:nvSpPr>
          <p:cNvPr id="52227"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kép helye 1"/>
          <p:cNvSpPr>
            <a:spLocks noGrp="1" noRot="1" noChangeAspect="1" noTextEdit="1"/>
          </p:cNvSpPr>
          <p:nvPr>
            <p:ph type="sldImg"/>
          </p:nvPr>
        </p:nvSpPr>
        <p:spPr>
          <a:ln/>
        </p:spPr>
      </p:sp>
      <p:sp>
        <p:nvSpPr>
          <p:cNvPr id="54275"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kép helye 1"/>
          <p:cNvSpPr>
            <a:spLocks noGrp="1" noRot="1" noChangeAspect="1" noTextEdit="1"/>
          </p:cNvSpPr>
          <p:nvPr>
            <p:ph type="sldImg"/>
          </p:nvPr>
        </p:nvSpPr>
        <p:spPr>
          <a:ln/>
        </p:spPr>
      </p:sp>
      <p:sp>
        <p:nvSpPr>
          <p:cNvPr id="55299"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kép helye 1"/>
          <p:cNvSpPr>
            <a:spLocks noGrp="1" noRot="1" noChangeAspect="1" noTextEdit="1"/>
          </p:cNvSpPr>
          <p:nvPr>
            <p:ph type="sldImg"/>
          </p:nvPr>
        </p:nvSpPr>
        <p:spPr>
          <a:ln/>
        </p:spPr>
      </p:sp>
      <p:sp>
        <p:nvSpPr>
          <p:cNvPr id="56323"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kép helye 1"/>
          <p:cNvSpPr>
            <a:spLocks noGrp="1" noRot="1" noChangeAspect="1" noTextEdit="1"/>
          </p:cNvSpPr>
          <p:nvPr>
            <p:ph type="sldImg"/>
          </p:nvPr>
        </p:nvSpPr>
        <p:spPr>
          <a:ln/>
        </p:spPr>
      </p:sp>
      <p:sp>
        <p:nvSpPr>
          <p:cNvPr id="57347" name="Jegyzetek helye 2"/>
          <p:cNvSpPr>
            <a:spLocks noGrp="1"/>
          </p:cNvSpPr>
          <p:nvPr>
            <p:ph type="body" idx="1"/>
          </p:nvPr>
        </p:nvSpPr>
        <p:spPr>
          <a:noFill/>
          <a:ln/>
        </p:spPr>
        <p:txBody>
          <a:bodyPr/>
          <a:lstStyle/>
          <a:p>
            <a:endParaRPr 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kép helye 1"/>
          <p:cNvSpPr>
            <a:spLocks noGrp="1" noRot="1" noChangeAspect="1" noTextEdit="1"/>
          </p:cNvSpPr>
          <p:nvPr>
            <p:ph type="sldImg"/>
          </p:nvPr>
        </p:nvSpPr>
        <p:spPr>
          <a:ln/>
        </p:spPr>
      </p:sp>
      <p:sp>
        <p:nvSpPr>
          <p:cNvPr id="58371" name="Jegyzetek helye 2"/>
          <p:cNvSpPr>
            <a:spLocks noGrp="1"/>
          </p:cNvSpPr>
          <p:nvPr>
            <p:ph type="body" idx="1"/>
          </p:nvPr>
        </p:nvSpPr>
        <p:spPr>
          <a:noFill/>
          <a:ln/>
        </p:spPr>
        <p:txBody>
          <a:bodyPr/>
          <a:lstStyle/>
          <a:p>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Text Box 3"/>
          <p:cNvSpPr txBox="1">
            <a:spLocks noGrp="1" noChangeArrowheads="1"/>
          </p:cNvSpPr>
          <p:nvPr>
            <p:ph type="sldNum" sz="quarter" idx="10"/>
          </p:nvPr>
        </p:nvSpPr>
        <p:spPr>
          <a:ln/>
        </p:spPr>
        <p:txBody>
          <a:bodyPr/>
          <a:lstStyle>
            <a:lvl1pPr>
              <a:defRPr/>
            </a:lvl1pPr>
          </a:lstStyle>
          <a:p>
            <a:pPr>
              <a:defRPr/>
            </a:pPr>
            <a:fld id="{E85453F7-8DBC-413F-8820-ADB481890C08}"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ext Box 3"/>
          <p:cNvSpPr txBox="1">
            <a:spLocks noGrp="1" noChangeArrowheads="1"/>
          </p:cNvSpPr>
          <p:nvPr>
            <p:ph type="sldNum" sz="quarter" idx="10"/>
          </p:nvPr>
        </p:nvSpPr>
        <p:spPr>
          <a:ln/>
        </p:spPr>
        <p:txBody>
          <a:bodyPr/>
          <a:lstStyle>
            <a:lvl1pPr>
              <a:defRPr/>
            </a:lvl1pPr>
          </a:lstStyle>
          <a:p>
            <a:pPr>
              <a:defRPr/>
            </a:pPr>
            <a:fld id="{80094AD2-3D91-4F35-B01A-9A660648BDB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88900"/>
            <a:ext cx="2055813" cy="67691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88900"/>
            <a:ext cx="6019800" cy="67691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ext Box 3"/>
          <p:cNvSpPr txBox="1">
            <a:spLocks noGrp="1" noChangeArrowheads="1"/>
          </p:cNvSpPr>
          <p:nvPr>
            <p:ph type="sldNum" sz="quarter" idx="10"/>
          </p:nvPr>
        </p:nvSpPr>
        <p:spPr>
          <a:ln/>
        </p:spPr>
        <p:txBody>
          <a:bodyPr/>
          <a:lstStyle>
            <a:lvl1pPr>
              <a:defRPr/>
            </a:lvl1pPr>
          </a:lstStyle>
          <a:p>
            <a:pPr>
              <a:defRPr/>
            </a:pPr>
            <a:fld id="{391CD41F-3029-4B90-977C-0301DA71310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ext Box 3"/>
          <p:cNvSpPr txBox="1">
            <a:spLocks noGrp="1" noChangeArrowheads="1"/>
          </p:cNvSpPr>
          <p:nvPr>
            <p:ph type="sldNum" sz="quarter" idx="10"/>
          </p:nvPr>
        </p:nvSpPr>
        <p:spPr>
          <a:ln/>
        </p:spPr>
        <p:txBody>
          <a:bodyPr/>
          <a:lstStyle>
            <a:lvl1pPr>
              <a:defRPr/>
            </a:lvl1pPr>
          </a:lstStyle>
          <a:p>
            <a:pPr>
              <a:defRPr/>
            </a:pPr>
            <a:fld id="{FD0EFF3C-1454-45D8-97F8-6B21D48A202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Text Box 3"/>
          <p:cNvSpPr txBox="1">
            <a:spLocks noGrp="1" noChangeArrowheads="1"/>
          </p:cNvSpPr>
          <p:nvPr>
            <p:ph type="sldNum" sz="quarter" idx="10"/>
          </p:nvPr>
        </p:nvSpPr>
        <p:spPr>
          <a:ln/>
        </p:spPr>
        <p:txBody>
          <a:bodyPr/>
          <a:lstStyle>
            <a:lvl1pPr>
              <a:defRPr/>
            </a:lvl1pPr>
          </a:lstStyle>
          <a:p>
            <a:pPr>
              <a:defRPr/>
            </a:pPr>
            <a:fld id="{AB7C3386-37BA-4730-98ED-D41FC810A739}"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70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6613"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ext Box 3"/>
          <p:cNvSpPr txBox="1">
            <a:spLocks noGrp="1" noChangeArrowheads="1"/>
          </p:cNvSpPr>
          <p:nvPr>
            <p:ph type="sldNum" sz="quarter" idx="10"/>
          </p:nvPr>
        </p:nvSpPr>
        <p:spPr>
          <a:ln/>
        </p:spPr>
        <p:txBody>
          <a:bodyPr/>
          <a:lstStyle>
            <a:lvl1pPr>
              <a:defRPr/>
            </a:lvl1pPr>
          </a:lstStyle>
          <a:p>
            <a:pPr>
              <a:defRPr/>
            </a:pPr>
            <a:fld id="{ABE41FDF-CAD1-4698-BB86-9A880D07B3B7}"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Text Box 3"/>
          <p:cNvSpPr txBox="1">
            <a:spLocks noGrp="1" noChangeArrowheads="1"/>
          </p:cNvSpPr>
          <p:nvPr>
            <p:ph type="sldNum" sz="quarter" idx="10"/>
          </p:nvPr>
        </p:nvSpPr>
        <p:spPr>
          <a:ln/>
        </p:spPr>
        <p:txBody>
          <a:bodyPr/>
          <a:lstStyle>
            <a:lvl1pPr>
              <a:defRPr/>
            </a:lvl1pPr>
          </a:lstStyle>
          <a:p>
            <a:pPr>
              <a:defRPr/>
            </a:pPr>
            <a:fld id="{CE2DB1A0-154D-4B75-953A-B61373F6659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ext Box 3"/>
          <p:cNvSpPr txBox="1">
            <a:spLocks noGrp="1" noChangeArrowheads="1"/>
          </p:cNvSpPr>
          <p:nvPr>
            <p:ph type="sldNum" sz="quarter" idx="10"/>
          </p:nvPr>
        </p:nvSpPr>
        <p:spPr>
          <a:ln/>
        </p:spPr>
        <p:txBody>
          <a:bodyPr/>
          <a:lstStyle>
            <a:lvl1pPr>
              <a:defRPr/>
            </a:lvl1pPr>
          </a:lstStyle>
          <a:p>
            <a:pPr>
              <a:defRPr/>
            </a:pPr>
            <a:fld id="{F2718642-4C57-46AB-A6FF-07F62597506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8C2655F-41FD-4EF3-8DDA-E03CCCBFE5F9}"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ext Box 3"/>
          <p:cNvSpPr txBox="1">
            <a:spLocks noGrp="1" noChangeArrowheads="1"/>
          </p:cNvSpPr>
          <p:nvPr>
            <p:ph type="sldNum" sz="quarter" idx="10"/>
          </p:nvPr>
        </p:nvSpPr>
        <p:spPr>
          <a:ln/>
        </p:spPr>
        <p:txBody>
          <a:bodyPr/>
          <a:lstStyle>
            <a:lvl1pPr>
              <a:defRPr/>
            </a:lvl1pPr>
          </a:lstStyle>
          <a:p>
            <a:pPr>
              <a:defRPr/>
            </a:pPr>
            <a:fld id="{7012F674-7F6F-406B-AA67-0BA7164610FD}"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sym typeface="Arial" charset="0"/>
            </a:endParaRP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ext Box 3"/>
          <p:cNvSpPr txBox="1">
            <a:spLocks noGrp="1" noChangeArrowheads="1"/>
          </p:cNvSpPr>
          <p:nvPr>
            <p:ph type="sldNum" sz="quarter" idx="10"/>
          </p:nvPr>
        </p:nvSpPr>
        <p:spPr>
          <a:ln/>
        </p:spPr>
        <p:txBody>
          <a:bodyPr/>
          <a:lstStyle>
            <a:lvl1pPr>
              <a:defRPr/>
            </a:lvl1pPr>
          </a:lstStyle>
          <a:p>
            <a:pPr>
              <a:defRPr/>
            </a:pPr>
            <a:fld id="{80785BB4-357A-4DA0-9A8D-E505943AA985}"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p:ph type="title"/>
          </p:nvPr>
        </p:nvSpPr>
        <p:spPr bwMode="auto">
          <a:xfrm>
            <a:off x="457200" y="88900"/>
            <a:ext cx="8228013" cy="15113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1027" name="Rectangle 2"/>
          <p:cNvSpPr>
            <a:spLocks noChangeArrowheads="1"/>
          </p:cNvSpPr>
          <p:nvPr>
            <p:ph type="body" idx="1"/>
          </p:nvPr>
        </p:nvSpPr>
        <p:spPr bwMode="auto">
          <a:xfrm>
            <a:off x="457200" y="1600200"/>
            <a:ext cx="8228013" cy="5257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1250" y="6245225"/>
            <a:ext cx="311150"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pPr>
              <a:defRPr/>
            </a:pPr>
            <a:fld id="{5AD00CD1-069F-4E46-828B-6EC9DAD469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charset="0"/>
        </a:defRPr>
      </a:lvl1pPr>
      <a:lvl2pPr algn="ctr" rtl="0" eaLnBrk="0" fontAlgn="base" hangingPunct="0">
        <a:spcBef>
          <a:spcPct val="0"/>
        </a:spcBef>
        <a:spcAft>
          <a:spcPct val="0"/>
        </a:spcAft>
        <a:defRPr sz="4400">
          <a:solidFill>
            <a:schemeClr val="tx1"/>
          </a:solidFill>
          <a:latin typeface="Arial" charset="0"/>
          <a:sym typeface="Arial" charset="0"/>
        </a:defRPr>
      </a:lvl2pPr>
      <a:lvl3pPr algn="ctr" rtl="0" eaLnBrk="0" fontAlgn="base" hangingPunct="0">
        <a:spcBef>
          <a:spcPct val="0"/>
        </a:spcBef>
        <a:spcAft>
          <a:spcPct val="0"/>
        </a:spcAft>
        <a:defRPr sz="4400">
          <a:solidFill>
            <a:schemeClr val="tx1"/>
          </a:solidFill>
          <a:latin typeface="Arial" charset="0"/>
          <a:sym typeface="Arial" charset="0"/>
        </a:defRPr>
      </a:lvl3pPr>
      <a:lvl4pPr algn="ctr" rtl="0" eaLnBrk="0" fontAlgn="base" hangingPunct="0">
        <a:spcBef>
          <a:spcPct val="0"/>
        </a:spcBef>
        <a:spcAft>
          <a:spcPct val="0"/>
        </a:spcAft>
        <a:defRPr sz="4400">
          <a:solidFill>
            <a:schemeClr val="tx1"/>
          </a:solidFill>
          <a:latin typeface="Arial" charset="0"/>
          <a:sym typeface="Arial" charset="0"/>
        </a:defRPr>
      </a:lvl4pPr>
      <a:lvl5pPr algn="ctr" rtl="0" eaLnBrk="0" fontAlgn="base" hangingPunct="0">
        <a:spcBef>
          <a:spcPct val="0"/>
        </a:spcBef>
        <a:spcAft>
          <a:spcPct val="0"/>
        </a:spcAft>
        <a:defRPr sz="4400">
          <a:solidFill>
            <a:schemeClr val="tx1"/>
          </a:solidFill>
          <a:latin typeface="Arial" charset="0"/>
          <a:sym typeface="Arial" charset="0"/>
        </a:defRPr>
      </a:lvl5pPr>
      <a:lvl6pPr marL="457200" algn="ctr" rtl="0" fontAlgn="base">
        <a:spcBef>
          <a:spcPct val="0"/>
        </a:spcBef>
        <a:spcAft>
          <a:spcPct val="0"/>
        </a:spcAft>
        <a:defRPr sz="4400">
          <a:solidFill>
            <a:schemeClr val="tx1"/>
          </a:solidFill>
          <a:latin typeface="Arial" charset="0"/>
          <a:sym typeface="Arial" charset="0"/>
        </a:defRPr>
      </a:lvl6pPr>
      <a:lvl7pPr marL="914400" algn="ctr" rtl="0" fontAlgn="base">
        <a:spcBef>
          <a:spcPct val="0"/>
        </a:spcBef>
        <a:spcAft>
          <a:spcPct val="0"/>
        </a:spcAft>
        <a:defRPr sz="4400">
          <a:solidFill>
            <a:schemeClr val="tx1"/>
          </a:solidFill>
          <a:latin typeface="Arial" charset="0"/>
          <a:sym typeface="Arial" charset="0"/>
        </a:defRPr>
      </a:lvl7pPr>
      <a:lvl8pPr marL="1371600" algn="ctr" rtl="0" fontAlgn="base">
        <a:spcBef>
          <a:spcPct val="0"/>
        </a:spcBef>
        <a:spcAft>
          <a:spcPct val="0"/>
        </a:spcAft>
        <a:defRPr sz="4400">
          <a:solidFill>
            <a:schemeClr val="tx1"/>
          </a:solidFill>
          <a:latin typeface="Arial" charset="0"/>
          <a:sym typeface="Arial" charset="0"/>
        </a:defRPr>
      </a:lvl8pPr>
      <a:lvl9pPr marL="1828800" algn="ctr" rtl="0" fontAlgn="base">
        <a:spcBef>
          <a:spcPct val="0"/>
        </a:spcBef>
        <a:spcAft>
          <a:spcPct val="0"/>
        </a:spcAft>
        <a:defRPr sz="4400">
          <a:solidFill>
            <a:schemeClr val="tx1"/>
          </a:solidFill>
          <a:latin typeface="Arial" charset="0"/>
          <a:sym typeface="Arial" charset="0"/>
        </a:defRPr>
      </a:lvl9pPr>
    </p:titleStyle>
    <p:bodyStyle>
      <a:lvl1pPr marL="342900" indent="-342900" algn="l" rtl="0" eaLnBrk="0" fontAlgn="base" hangingPunct="0">
        <a:spcBef>
          <a:spcPts val="700"/>
        </a:spcBef>
        <a:spcAft>
          <a:spcPct val="0"/>
        </a:spcAft>
        <a:defRPr sz="3200">
          <a:solidFill>
            <a:schemeClr val="tx1"/>
          </a:solidFill>
          <a:latin typeface="+mn-lt"/>
          <a:ea typeface="+mn-ea"/>
          <a:cs typeface="+mn-cs"/>
          <a:sym typeface="Arial" charset="0"/>
        </a:defRPr>
      </a:lvl1pPr>
      <a:lvl2pPr marL="404813" indent="52388" algn="l" rtl="0" eaLnBrk="0" fontAlgn="base" hangingPunct="0">
        <a:spcBef>
          <a:spcPts val="600"/>
        </a:spcBef>
        <a:spcAft>
          <a:spcPct val="0"/>
        </a:spcAft>
        <a:defRPr sz="2800">
          <a:solidFill>
            <a:schemeClr val="tx1"/>
          </a:solidFill>
          <a:latin typeface="+mn-lt"/>
          <a:sym typeface="Arial" charset="0"/>
        </a:defRPr>
      </a:lvl2pPr>
      <a:lvl3pPr marL="862013" indent="52388" algn="l" rtl="0" eaLnBrk="0" fontAlgn="base" hangingPunct="0">
        <a:spcBef>
          <a:spcPts val="600"/>
        </a:spcBef>
        <a:spcAft>
          <a:spcPct val="0"/>
        </a:spcAft>
        <a:defRPr sz="2400">
          <a:solidFill>
            <a:schemeClr val="tx1"/>
          </a:solidFill>
          <a:latin typeface="+mn-lt"/>
          <a:sym typeface="Arial" charset="0"/>
        </a:defRPr>
      </a:lvl3pPr>
      <a:lvl4pPr marL="1319213" indent="52388" algn="l" rtl="0" eaLnBrk="0" fontAlgn="base" hangingPunct="0">
        <a:spcBef>
          <a:spcPts val="500"/>
        </a:spcBef>
        <a:spcAft>
          <a:spcPct val="0"/>
        </a:spcAft>
        <a:defRPr sz="2000">
          <a:solidFill>
            <a:schemeClr val="tx1"/>
          </a:solidFill>
          <a:latin typeface="+mn-lt"/>
          <a:sym typeface="Arial" charset="0"/>
        </a:defRPr>
      </a:lvl4pPr>
      <a:lvl5pPr marL="1776413" indent="52388" algn="l" rtl="0" eaLnBrk="0" fontAlgn="base" hangingPunct="0">
        <a:spcBef>
          <a:spcPts val="500"/>
        </a:spcBef>
        <a:spcAft>
          <a:spcPct val="0"/>
        </a:spcAft>
        <a:defRPr sz="2000">
          <a:solidFill>
            <a:schemeClr val="tx1"/>
          </a:solidFill>
          <a:latin typeface="+mn-lt"/>
          <a:sym typeface="Arial" charset="0"/>
        </a:defRPr>
      </a:lvl5pPr>
      <a:lvl6pPr marL="2233613" algn="l" rtl="0" fontAlgn="base">
        <a:spcBef>
          <a:spcPts val="500"/>
        </a:spcBef>
        <a:spcAft>
          <a:spcPct val="0"/>
        </a:spcAft>
        <a:defRPr sz="2000">
          <a:solidFill>
            <a:schemeClr val="tx1"/>
          </a:solidFill>
          <a:latin typeface="+mn-lt"/>
          <a:sym typeface="Arial" charset="0"/>
        </a:defRPr>
      </a:lvl6pPr>
      <a:lvl7pPr marL="2690813" algn="l" rtl="0" fontAlgn="base">
        <a:spcBef>
          <a:spcPts val="500"/>
        </a:spcBef>
        <a:spcAft>
          <a:spcPct val="0"/>
        </a:spcAft>
        <a:defRPr sz="2000">
          <a:solidFill>
            <a:schemeClr val="tx1"/>
          </a:solidFill>
          <a:latin typeface="+mn-lt"/>
          <a:sym typeface="Arial" charset="0"/>
        </a:defRPr>
      </a:lvl7pPr>
      <a:lvl8pPr marL="3148013" algn="l" rtl="0" fontAlgn="base">
        <a:spcBef>
          <a:spcPts val="500"/>
        </a:spcBef>
        <a:spcAft>
          <a:spcPct val="0"/>
        </a:spcAft>
        <a:defRPr sz="2000">
          <a:solidFill>
            <a:schemeClr val="tx1"/>
          </a:solidFill>
          <a:latin typeface="+mn-lt"/>
          <a:sym typeface="Arial" charset="0"/>
        </a:defRPr>
      </a:lvl8pPr>
      <a:lvl9pPr marL="3605213" algn="l" rtl="0" fontAlgn="base">
        <a:spcBef>
          <a:spcPts val="500"/>
        </a:spcBef>
        <a:spcAft>
          <a:spcPct val="0"/>
        </a:spcAft>
        <a:defRPr sz="2000">
          <a:solidFill>
            <a:schemeClr val="tx1"/>
          </a:solidFill>
          <a:latin typeface="+mn-lt"/>
          <a:sym typeface="Arial" charset="0"/>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hyperlink" Target="http://iab.hu/"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hyperlink" Target="http://iab.h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youtube.com/watch?v=o4MwTvtyrUQ"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hyperlink" Target="http://adstat.hu/index.php?menu=1&amp;sub=Banner" TargetMode="External"/><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hyperlink" Target="http://demo.adverticum.net/?pg=display&amp;bannerId=1588284" TargetMode="External"/><Relationship Id="rId3" Type="http://schemas.openxmlformats.org/officeDocument/2006/relationships/image" Target="../media/image5.png"/><Relationship Id="rId7" Type="http://schemas.openxmlformats.org/officeDocument/2006/relationships/hyperlink" Target="http://demo.adverticum.net/?pg=display&amp;bannerId=158827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demo.adverticum.net/?pg=display&amp;bannerId=1704359" TargetMode="External"/><Relationship Id="rId4" Type="http://schemas.openxmlformats.org/officeDocument/2006/relationships/image" Target="../media/image6.png"/><Relationship Id="rId9" Type="http://schemas.openxmlformats.org/officeDocument/2006/relationships/hyperlink" Target="http://demo.adverticum.net/?pg=display&amp;bannerId=1627012"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demo.adverticum.net/?pg=display&amp;bannerId=1596350" TargetMode="External"/><Relationship Id="rId3" Type="http://schemas.openxmlformats.org/officeDocument/2006/relationships/image" Target="../media/image5.png"/><Relationship Id="rId7" Type="http://schemas.openxmlformats.org/officeDocument/2006/relationships/hyperlink" Target="http://demo.adverticum.net/?pg=display&amp;bannerId=158828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demo.adverticum.net/?pg=display&amp;bannerId=1704168" TargetMode="External"/><Relationship Id="rId4" Type="http://schemas.openxmlformats.org/officeDocument/2006/relationships/image" Target="../media/image6.png"/><Relationship Id="rId9" Type="http://schemas.openxmlformats.org/officeDocument/2006/relationships/hyperlink" Target="http://demo.adverticum.net/?pg=display&amp;bannerId=1704383"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png"/><Relationship Id="rId7" Type="http://schemas.openxmlformats.org/officeDocument/2006/relationships/hyperlink" Target="http://bcove.me/8wagq82j"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adserver.blog.hu/2011/03/04/az_iab_bemutatta_a_jovo_bannereit" TargetMode="External"/><Relationship Id="rId5" Type="http://schemas.openxmlformats.org/officeDocument/2006/relationships/image" Target="../media/image7.png"/><Relationship Id="rId10" Type="http://schemas.openxmlformats.org/officeDocument/2006/relationships/image" Target="../media/image33.jpeg"/><Relationship Id="rId4" Type="http://schemas.openxmlformats.org/officeDocument/2006/relationships/image" Target="../media/image6.png"/><Relationship Id="rId9" Type="http://schemas.openxmlformats.org/officeDocument/2006/relationships/hyperlink" Target="http://bcove.me/r9qeb53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rabbitblog.hu/2011/04/21/online-reklamkoltes-2010/"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rabbitblog.hu/2011/04/21/online-reklamkoltes-2010/"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png"/><Relationship Id="rId3" Type="http://schemas.openxmlformats.org/officeDocument/2006/relationships/image" Target="../media/image6.pn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8.png"/><Relationship Id="rId10" Type="http://schemas.openxmlformats.org/officeDocument/2006/relationships/image" Target="../media/image49.jpeg"/><Relationship Id="rId4" Type="http://schemas.openxmlformats.org/officeDocument/2006/relationships/image" Target="../media/image7.png"/><Relationship Id="rId9" Type="http://schemas.openxmlformats.org/officeDocument/2006/relationships/image" Target="../media/image48.jpeg"/><Relationship Id="rId1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png"/><Relationship Id="rId7"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6.png"/><Relationship Id="rId7" Type="http://schemas.openxmlformats.org/officeDocument/2006/relationships/image" Target="../media/image5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1.jpeg"/></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png"/><Relationship Id="rId7" Type="http://schemas.openxmlformats.org/officeDocument/2006/relationships/hyperlink" Target="http://opa.gemius.hu/"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audience.gemius.hu/"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png"/><Relationship Id="rId7"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7.jpeg"/><Relationship Id="rId5" Type="http://schemas.openxmlformats.org/officeDocument/2006/relationships/image" Target="../media/image7.png"/><Relationship Id="rId10" Type="http://schemas.openxmlformats.org/officeDocument/2006/relationships/image" Target="../media/image58.jpeg"/><Relationship Id="rId4" Type="http://schemas.openxmlformats.org/officeDocument/2006/relationships/image" Target="../media/image3.png"/><Relationship Id="rId9" Type="http://schemas.openxmlformats.org/officeDocument/2006/relationships/hyperlink" Target="http://www.adverticum.com/szekroadsho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internetcee.com/index.php?page=1"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internetcee.com/index.php?page=1"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www.internetcee.com/index.php?page=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audience.gemius.hu/" TargetMode="Externa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rrowheads="1"/>
          </p:cNvPicPr>
          <p:nvPr/>
        </p:nvPicPr>
        <p:blipFill>
          <a:blip r:embed="rId2" cstate="print"/>
          <a:srcRect l="17320" t="11292" b="15398"/>
          <a:stretch>
            <a:fillRect/>
          </a:stretch>
        </p:blipFill>
        <p:spPr bwMode="auto">
          <a:xfrm>
            <a:off x="-187325" y="-138113"/>
            <a:ext cx="8377238" cy="7135813"/>
          </a:xfrm>
          <a:prstGeom prst="rect">
            <a:avLst/>
          </a:prstGeom>
          <a:noFill/>
          <a:ln w="9525">
            <a:noFill/>
            <a:round/>
            <a:headEnd/>
            <a:tailEnd/>
          </a:ln>
        </p:spPr>
      </p:pic>
      <p:pic>
        <p:nvPicPr>
          <p:cNvPr id="2051" name="Picture 2"/>
          <p:cNvPicPr>
            <a:picLocks noChangeArrowheads="1"/>
          </p:cNvPicPr>
          <p:nvPr/>
        </p:nvPicPr>
        <p:blipFill>
          <a:blip r:embed="rId3" cstate="print"/>
          <a:srcRect/>
          <a:stretch>
            <a:fillRect/>
          </a:stretch>
        </p:blipFill>
        <p:spPr bwMode="auto">
          <a:xfrm>
            <a:off x="3033713" y="3881438"/>
            <a:ext cx="5067300" cy="1612900"/>
          </a:xfrm>
          <a:prstGeom prst="rect">
            <a:avLst/>
          </a:prstGeom>
          <a:noFill/>
          <a:ln w="9525">
            <a:noFill/>
            <a:round/>
            <a:headEnd/>
            <a:tailEnd/>
          </a:ln>
        </p:spPr>
      </p:pic>
      <p:pic>
        <p:nvPicPr>
          <p:cNvPr id="2052" name="Picture 3"/>
          <p:cNvPicPr>
            <a:picLocks noChangeArrowheads="1"/>
          </p:cNvPicPr>
          <p:nvPr/>
        </p:nvPicPr>
        <p:blipFill>
          <a:blip r:embed="rId4" cstate="print"/>
          <a:srcRect/>
          <a:stretch>
            <a:fillRect/>
          </a:stretch>
        </p:blipFill>
        <p:spPr bwMode="auto">
          <a:xfrm>
            <a:off x="4752975" y="3278188"/>
            <a:ext cx="4886325" cy="874712"/>
          </a:xfrm>
          <a:prstGeom prst="rect">
            <a:avLst/>
          </a:prstGeom>
          <a:noFill/>
          <a:ln w="9525">
            <a:noFill/>
            <a:round/>
            <a:headEnd/>
            <a:tailEnd/>
          </a:ln>
        </p:spPr>
      </p:pic>
      <p:pic>
        <p:nvPicPr>
          <p:cNvPr id="2053" name="Picture 4"/>
          <p:cNvPicPr>
            <a:picLocks noChangeArrowheads="1"/>
          </p:cNvPicPr>
          <p:nvPr/>
        </p:nvPicPr>
        <p:blipFill>
          <a:blip r:embed="rId5" cstate="print"/>
          <a:srcRect/>
          <a:stretch>
            <a:fillRect/>
          </a:stretch>
        </p:blipFill>
        <p:spPr bwMode="auto">
          <a:xfrm>
            <a:off x="593725" y="442913"/>
            <a:ext cx="3163888" cy="639762"/>
          </a:xfrm>
          <a:prstGeom prst="rect">
            <a:avLst/>
          </a:prstGeom>
          <a:noFill/>
          <a:ln w="9525">
            <a:noFill/>
            <a:round/>
            <a:headEnd/>
            <a:tailEnd/>
          </a:ln>
        </p:spPr>
      </p:pic>
      <p:sp>
        <p:nvSpPr>
          <p:cNvPr id="2054" name="Rectangle 6"/>
          <p:cNvSpPr>
            <a:spLocks/>
          </p:cNvSpPr>
          <p:nvPr/>
        </p:nvSpPr>
        <p:spPr bwMode="auto">
          <a:xfrm>
            <a:off x="3214688" y="4227513"/>
            <a:ext cx="4648200" cy="990600"/>
          </a:xfrm>
          <a:prstGeom prst="rect">
            <a:avLst/>
          </a:prstGeom>
          <a:noFill/>
          <a:ln w="12700">
            <a:noFill/>
            <a:miter lim="800000"/>
            <a:headEnd/>
            <a:tailEnd/>
          </a:ln>
        </p:spPr>
        <p:txBody>
          <a:bodyPr lIns="0" tIns="0" rIns="40680" bIns="0"/>
          <a:lstStyle/>
          <a:p>
            <a:pPr>
              <a:tabLst>
                <a:tab pos="914400" algn="l"/>
                <a:tab pos="1828800" algn="l"/>
                <a:tab pos="2743200" algn="l"/>
                <a:tab pos="3657600" algn="l"/>
                <a:tab pos="4572000" algn="l"/>
                <a:tab pos="5486400" algn="l"/>
                <a:tab pos="6400800" algn="l"/>
                <a:tab pos="7315200" algn="l"/>
                <a:tab pos="8229600" algn="l"/>
                <a:tab pos="9144000" algn="l"/>
                <a:tab pos="10058400" algn="l"/>
                <a:tab pos="10337800" algn="l"/>
              </a:tabLst>
            </a:pPr>
            <a:r>
              <a:rPr lang="hu-HU" sz="3200">
                <a:solidFill>
                  <a:srgbClr val="FFFFFF"/>
                </a:solidFill>
                <a:cs typeface="Tahoma" pitchFamily="34" charset="0"/>
                <a:sym typeface="Tahoma" pitchFamily="34" charset="0"/>
              </a:rPr>
              <a:t>Online hirdetési piac</a:t>
            </a:r>
            <a:endParaRPr lang="en-US" sz="3200">
              <a:solidFill>
                <a:srgbClr val="FFFFFF"/>
              </a:solidFill>
              <a:cs typeface="Tahoma" pitchFamily="34" charset="0"/>
              <a:sym typeface="Tahoma" pitchFamily="34" charset="0"/>
            </a:endParaRPr>
          </a:p>
        </p:txBody>
      </p:sp>
      <p:sp>
        <p:nvSpPr>
          <p:cNvPr id="2055" name="Rectangle 7"/>
          <p:cNvSpPr>
            <a:spLocks/>
          </p:cNvSpPr>
          <p:nvPr/>
        </p:nvSpPr>
        <p:spPr bwMode="auto">
          <a:xfrm>
            <a:off x="4933950" y="3417888"/>
            <a:ext cx="3441700" cy="495300"/>
          </a:xfrm>
          <a:prstGeom prst="rect">
            <a:avLst/>
          </a:prstGeom>
          <a:noFill/>
          <a:ln w="12700">
            <a:noFill/>
            <a:miter lim="800000"/>
            <a:headEnd/>
            <a:tailEnd/>
          </a:ln>
        </p:spPr>
        <p:txBody>
          <a:bodyPr lIns="0" tIns="0" rIns="40680" bIns="0"/>
          <a:lstStyle/>
          <a:p>
            <a:pPr>
              <a:tabLst>
                <a:tab pos="914400" algn="l"/>
                <a:tab pos="1828800" algn="l"/>
                <a:tab pos="2743200" algn="l"/>
                <a:tab pos="3657600" algn="l"/>
                <a:tab pos="4572000" algn="l"/>
                <a:tab pos="5486400" algn="l"/>
                <a:tab pos="6400800" algn="l"/>
                <a:tab pos="7315200" algn="l"/>
                <a:tab pos="8229600" algn="l"/>
                <a:tab pos="9144000" algn="l"/>
                <a:tab pos="10058400" algn="l"/>
                <a:tab pos="10337800" algn="l"/>
              </a:tabLst>
            </a:pPr>
            <a:r>
              <a:rPr lang="en-US" sz="3200">
                <a:solidFill>
                  <a:srgbClr val="FFFFFF"/>
                </a:solidFill>
                <a:latin typeface="Tahoma" pitchFamily="34" charset="0"/>
                <a:cs typeface="Tahoma" pitchFamily="34" charset="0"/>
                <a:sym typeface="Tahoma" pitchFamily="34" charset="0"/>
              </a:rPr>
              <a:t>201</a:t>
            </a:r>
            <a:r>
              <a:rPr lang="hu-HU" sz="3200">
                <a:solidFill>
                  <a:srgbClr val="FFFFFF"/>
                </a:solidFill>
                <a:latin typeface="Tahoma" pitchFamily="34" charset="0"/>
                <a:cs typeface="Tahoma" pitchFamily="34" charset="0"/>
                <a:sym typeface="Tahoma" pitchFamily="34" charset="0"/>
              </a:rPr>
              <a:t>1</a:t>
            </a:r>
            <a:r>
              <a:rPr lang="en-US" sz="3200">
                <a:solidFill>
                  <a:srgbClr val="FFFFFF"/>
                </a:solidFill>
                <a:latin typeface="Tahoma" pitchFamily="34" charset="0"/>
                <a:cs typeface="Tahoma" pitchFamily="34" charset="0"/>
                <a:sym typeface="Tahoma" pitchFamily="34" charset="0"/>
              </a:rPr>
              <a:t>.0</a:t>
            </a:r>
            <a:r>
              <a:rPr lang="hu-HU" sz="3200">
                <a:solidFill>
                  <a:srgbClr val="FFFFFF"/>
                </a:solidFill>
                <a:latin typeface="Tahoma" pitchFamily="34" charset="0"/>
                <a:cs typeface="Tahoma" pitchFamily="34" charset="0"/>
                <a:sym typeface="Tahoma" pitchFamily="34" charset="0"/>
              </a:rPr>
              <a:t>3</a:t>
            </a:r>
            <a:r>
              <a:rPr lang="en-US" sz="3200">
                <a:solidFill>
                  <a:srgbClr val="FFFFFF"/>
                </a:solidFill>
                <a:latin typeface="Tahoma" pitchFamily="34" charset="0"/>
                <a:cs typeface="Tahoma" pitchFamily="34" charset="0"/>
                <a:sym typeface="Tahoma" pitchFamily="34" charset="0"/>
              </a:rPr>
              <a:t>.</a:t>
            </a:r>
            <a:r>
              <a:rPr lang="hu-HU" sz="3200">
                <a:solidFill>
                  <a:srgbClr val="FFFFFF"/>
                </a:solidFill>
                <a:latin typeface="Tahoma" pitchFamily="34" charset="0"/>
                <a:cs typeface="Tahoma" pitchFamily="34" charset="0"/>
                <a:sym typeface="Tahoma" pitchFamily="34" charset="0"/>
              </a:rPr>
              <a:t>22</a:t>
            </a:r>
            <a:r>
              <a:rPr lang="en-US" sz="3200">
                <a:solidFill>
                  <a:srgbClr val="FFFFFF"/>
                </a:solidFill>
                <a:latin typeface="Tahoma" pitchFamily="34" charset="0"/>
                <a:cs typeface="Tahoma" pitchFamily="34" charset="0"/>
                <a:sym typeface="Tahoma" pitchFamily="34" charset="0"/>
              </a:rPr>
              <a:t>.</a:t>
            </a:r>
          </a:p>
        </p:txBody>
      </p:sp>
      <p:sp>
        <p:nvSpPr>
          <p:cNvPr id="2056" name="Szövegdoboz 8"/>
          <p:cNvSpPr txBox="1">
            <a:spLocks noChangeArrowheads="1"/>
          </p:cNvSpPr>
          <p:nvPr/>
        </p:nvSpPr>
        <p:spPr bwMode="auto">
          <a:xfrm>
            <a:off x="6858000" y="5929313"/>
            <a:ext cx="2071688" cy="461962"/>
          </a:xfrm>
          <a:prstGeom prst="rect">
            <a:avLst/>
          </a:prstGeom>
          <a:noFill/>
          <a:ln w="9525">
            <a:noFill/>
            <a:miter lim="800000"/>
            <a:headEnd/>
            <a:tailEnd/>
          </a:ln>
        </p:spPr>
        <p:txBody>
          <a:bodyPr>
            <a:spAutoFit/>
          </a:bodyPr>
          <a:lstStyle/>
          <a:p>
            <a:r>
              <a:rPr lang="hu-HU" sz="2400">
                <a:solidFill>
                  <a:schemeClr val="tx1"/>
                </a:solidFill>
                <a:latin typeface="Tahoma" pitchFamily="34" charset="0"/>
                <a:cs typeface="Tahoma" pitchFamily="34" charset="0"/>
              </a:rPr>
              <a:t>Erőss Csaba</a:t>
            </a:r>
            <a:endParaRPr lang="hu-HU">
              <a:solidFill>
                <a:schemeClr val="tx1"/>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11267"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11268"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11269"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11270"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11271"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Online hirdetések</a:t>
            </a:r>
          </a:p>
        </p:txBody>
      </p:sp>
      <p:pic>
        <p:nvPicPr>
          <p:cNvPr id="11272" name="Picture 10" descr="online-advertising-computer-420x01"/>
          <p:cNvPicPr>
            <a:picLocks noChangeAspect="1" noChangeArrowheads="1"/>
          </p:cNvPicPr>
          <p:nvPr/>
        </p:nvPicPr>
        <p:blipFill>
          <a:blip r:embed="rId6" cstate="print"/>
          <a:srcRect/>
          <a:stretch>
            <a:fillRect/>
          </a:stretch>
        </p:blipFill>
        <p:spPr bwMode="auto">
          <a:xfrm>
            <a:off x="2627313" y="2133600"/>
            <a:ext cx="5184775" cy="3876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p:nvPr>
        </p:nvSpPr>
        <p:spPr/>
        <p:txBody>
          <a:bodyPr/>
          <a:lstStyle/>
          <a:p>
            <a:endParaRPr lang="hu-HU" smtClean="0"/>
          </a:p>
        </p:txBody>
      </p:sp>
      <p:sp>
        <p:nvSpPr>
          <p:cNvPr id="12291" name="Tartalom helye 2"/>
          <p:cNvSpPr>
            <a:spLocks noGrp="1"/>
          </p:cNvSpPr>
          <p:nvPr>
            <p:ph idx="1"/>
          </p:nvPr>
        </p:nvSpPr>
        <p:spPr/>
        <p:txBody>
          <a:bodyPr/>
          <a:lstStyle/>
          <a:p>
            <a:endParaRPr lang="hu-HU" smtClean="0"/>
          </a:p>
        </p:txBody>
      </p:sp>
      <p:sp>
        <p:nvSpPr>
          <p:cNvPr id="12292" name="Dia számának helye 3"/>
          <p:cNvSpPr>
            <a:spLocks noGrp="1"/>
          </p:cNvSpPr>
          <p:nvPr>
            <p:ph type="sldNum" sz="quarter" idx="10"/>
          </p:nvPr>
        </p:nvSpPr>
        <p:spPr>
          <a:noFill/>
        </p:spPr>
        <p:txBody>
          <a:bodyPr/>
          <a:lstStyle/>
          <a:p>
            <a:fld id="{D13D80B0-E0E0-47DB-9DC2-65F35B1C01C5}" type="slidenum">
              <a:rPr lang="en-US" smtClean="0"/>
              <a:pPr/>
              <a:t>11</a:t>
            </a:fld>
            <a:endParaRPr lang="en-US" smtClean="0"/>
          </a:p>
        </p:txBody>
      </p:sp>
      <p:pic>
        <p:nvPicPr>
          <p:cNvPr id="12293" name="Picture 2" descr="C:\Users\csabi\Dropbox\munka\oktatás\Online hirdetési piac\communication.jpg"/>
          <p:cNvPicPr>
            <a:picLocks noChangeAspect="1" noChangeArrowheads="1"/>
          </p:cNvPicPr>
          <p:nvPr/>
        </p:nvPicPr>
        <p:blipFill>
          <a:blip r:embed="rId2" cstate="print"/>
          <a:srcRect/>
          <a:stretch>
            <a:fillRect/>
          </a:stretch>
        </p:blipFill>
        <p:spPr bwMode="auto">
          <a:xfrm>
            <a:off x="0" y="-1611313"/>
            <a:ext cx="9432925" cy="94329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two-way"/>
          <p:cNvPicPr>
            <a:picLocks noChangeAspect="1" noChangeArrowheads="1"/>
          </p:cNvPicPr>
          <p:nvPr/>
        </p:nvPicPr>
        <p:blipFill>
          <a:blip r:embed="rId2" cstate="print"/>
          <a:srcRect/>
          <a:stretch>
            <a:fillRect/>
          </a:stretch>
        </p:blipFill>
        <p:spPr bwMode="auto">
          <a:xfrm>
            <a:off x="1547813" y="260350"/>
            <a:ext cx="6372225" cy="6372225"/>
          </a:xfrm>
          <a:prstGeom prst="rect">
            <a:avLst/>
          </a:prstGeom>
          <a:noFill/>
          <a:ln w="9525">
            <a:noFill/>
            <a:miter lim="800000"/>
            <a:headEnd/>
            <a:tailEnd/>
          </a:ln>
        </p:spPr>
      </p:pic>
      <p:sp>
        <p:nvSpPr>
          <p:cNvPr id="13315" name="Tartalom helye 2"/>
          <p:cNvSpPr>
            <a:spLocks noGrp="1"/>
          </p:cNvSpPr>
          <p:nvPr>
            <p:ph idx="1"/>
          </p:nvPr>
        </p:nvSpPr>
        <p:spPr/>
        <p:txBody>
          <a:bodyPr/>
          <a:lstStyle/>
          <a:p>
            <a:endParaRPr lang="hu-HU"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14339"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14340"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14341"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14342"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14343"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Miben különbözik az internet</a:t>
            </a:r>
          </a:p>
        </p:txBody>
      </p:sp>
      <p:graphicFrame>
        <p:nvGraphicFramePr>
          <p:cNvPr id="12343" name="Group 55"/>
          <p:cNvGraphicFramePr>
            <a:graphicFrameLocks noGrp="1"/>
          </p:cNvGraphicFramePr>
          <p:nvPr/>
        </p:nvGraphicFramePr>
        <p:xfrm>
          <a:off x="1692275" y="2133600"/>
          <a:ext cx="6840538" cy="4244975"/>
        </p:xfrm>
        <a:graphic>
          <a:graphicData uri="http://schemas.openxmlformats.org/drawingml/2006/table">
            <a:tbl>
              <a:tblPr/>
              <a:tblGrid>
                <a:gridCol w="1817688"/>
                <a:gridCol w="2633662"/>
                <a:gridCol w="2389188"/>
              </a:tblGrid>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sz="1200" b="1" i="0" u="none" strike="noStrike" cap="none" normalizeH="0" baseline="0" smtClean="0">
                          <a:ln>
                            <a:noFill/>
                          </a:ln>
                          <a:solidFill>
                            <a:schemeClr val="bg1"/>
                          </a:solidFill>
                          <a:effectLst/>
                          <a:latin typeface="Times New Roman" pitchFamily="18" charset="0"/>
                          <a:cs typeface="Times New Roman" pitchFamily="18" charset="0"/>
                          <a:sym typeface="Arial" charset="0"/>
                        </a:rPr>
                        <a:t>Előny</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bg1"/>
                          </a:solidFill>
                          <a:effectLst/>
                          <a:latin typeface="Times New Roman" pitchFamily="18" charset="0"/>
                          <a:cs typeface="Times New Roman" pitchFamily="18" charset="0"/>
                          <a:sym typeface="Arial" charset="0"/>
                        </a:rPr>
                        <a:t>Hátrány</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hu-HU" sz="1100" b="1" i="0" u="none" strike="noStrike" cap="none" normalizeH="0" baseline="0" smtClean="0">
                          <a:ln>
                            <a:noFill/>
                          </a:ln>
                          <a:solidFill>
                            <a:schemeClr val="bg1"/>
                          </a:solidFill>
                          <a:effectLst/>
                          <a:latin typeface="Calibri" pitchFamily="34" charset="0"/>
                          <a:cs typeface="Times New Roman" pitchFamily="18" charset="0"/>
                          <a:sym typeface="Arial" charset="0"/>
                        </a:rPr>
                        <a:t>Presztízsérték</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magas</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sokan még mindig idegenkednek a használatától</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bg1"/>
                          </a:solidFill>
                          <a:effectLst/>
                          <a:latin typeface="Times New Roman" pitchFamily="18" charset="0"/>
                          <a:cs typeface="Times New Roman" pitchFamily="18" charset="0"/>
                          <a:sym typeface="Arial" charset="0"/>
                        </a:rPr>
                        <a:t>Befogadói szituáció</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kedvező, interakció</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könnyű „átkapcsolni”, reklámokat nem jelenítik meg</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bg1"/>
                          </a:solidFill>
                          <a:effectLst/>
                          <a:latin typeface="Times New Roman" pitchFamily="18" charset="0"/>
                          <a:cs typeface="Times New Roman" pitchFamily="18" charset="0"/>
                          <a:sym typeface="Arial" charset="0"/>
                        </a:rPr>
                        <a:t>Technikai adottságok</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nagyon jó, szinte minden megvalósítható; interaktív</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korszerűtlen számítógéppark (lassúság), önszabályozás</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bg1"/>
                          </a:solidFill>
                          <a:effectLst/>
                          <a:latin typeface="Times New Roman" pitchFamily="18" charset="0"/>
                          <a:cs typeface="Times New Roman" pitchFamily="18" charset="0"/>
                          <a:sym typeface="Arial" charset="0"/>
                        </a:rPr>
                        <a:t>Közönség-összetétel</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iskolázott, magas jövedelmű, fiatal</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széles rétegek elérésére korlátozottan alkalmas</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bg1"/>
                          </a:solidFill>
                          <a:effectLst/>
                          <a:latin typeface="Times New Roman" pitchFamily="18" charset="0"/>
                          <a:cs typeface="Times New Roman" pitchFamily="18" charset="0"/>
                          <a:sym typeface="Arial" charset="0"/>
                        </a:rPr>
                        <a:t>Célozhatóság</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rendkívül jó</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bg1"/>
                          </a:solidFill>
                          <a:effectLst/>
                          <a:latin typeface="Times New Roman" pitchFamily="18" charset="0"/>
                          <a:cs typeface="Times New Roman" pitchFamily="18" charset="0"/>
                          <a:sym typeface="Arial" charset="0"/>
                        </a:rPr>
                        <a:t>Hirdetési költség</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közepes, jól kalkulálható, alacsony produkciós költség, de tervezési és médiaköltségek vannak</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bg1"/>
                          </a:solidFill>
                          <a:effectLst/>
                          <a:latin typeface="Times New Roman" pitchFamily="18" charset="0"/>
                          <a:cs typeface="Times New Roman" pitchFamily="18" charset="0"/>
                          <a:sym typeface="Arial" charset="0"/>
                        </a:rPr>
                        <a:t>Rugalmasság</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rugalmasan változtatható</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bg1"/>
                          </a:solidFill>
                          <a:effectLst/>
                          <a:latin typeface="Times New Roman" pitchFamily="18" charset="0"/>
                          <a:cs typeface="Times New Roman" pitchFamily="18" charset="0"/>
                          <a:sym typeface="Arial" charset="0"/>
                        </a:rPr>
                        <a:t>Élettartam</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Közösségi médiában „ingyenes” jelenlét</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rövid, gyakori változtatás szükséges</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bg1"/>
                          </a:solidFill>
                          <a:effectLst/>
                          <a:latin typeface="Times New Roman" pitchFamily="18" charset="0"/>
                          <a:cs typeface="Times New Roman" pitchFamily="18" charset="0"/>
                          <a:sym typeface="Arial" charset="0"/>
                        </a:rPr>
                        <a:t>Jogi szabályozás</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Viszonylagos szabadság</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0" i="0" u="none" strike="noStrike" cap="none" normalizeH="0" baseline="0" smtClean="0">
                          <a:ln>
                            <a:noFill/>
                          </a:ln>
                          <a:solidFill>
                            <a:schemeClr val="bg1"/>
                          </a:solidFill>
                          <a:effectLst/>
                          <a:latin typeface="Times New Roman" pitchFamily="18" charset="0"/>
                          <a:cs typeface="Times New Roman" pitchFamily="18" charset="0"/>
                          <a:sym typeface="Arial" charset="0"/>
                        </a:rPr>
                        <a:t>erős önszabályozás, „saját törvények”, jogi szabályozás nehéz</a:t>
                      </a:r>
                      <a:endParaRPr kumimoji="0" lang="hu-HU" sz="1000" b="0" i="0" u="none" strike="noStrike" cap="none" normalizeH="0" baseline="0" smtClean="0">
                        <a:ln>
                          <a:noFill/>
                        </a:ln>
                        <a:solidFill>
                          <a:schemeClr val="bg1"/>
                        </a:solidFill>
                        <a:effectLst/>
                        <a:latin typeface="Times New Roman" pitchFamily="18" charset="0"/>
                        <a:cs typeface="Times New Roman" pitchFamily="18" charset="0"/>
                        <a:sym typeface="Arial"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15363"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15364"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15365"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15366"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15367"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Hazai online p</a:t>
            </a:r>
            <a:r>
              <a:rPr lang="hu-HU" sz="2400" b="1">
                <a:solidFill>
                  <a:schemeClr val="bg1"/>
                </a:solidFill>
                <a:latin typeface="Tahoma Bold" charset="0"/>
              </a:rPr>
              <a:t>iac</a:t>
            </a:r>
          </a:p>
        </p:txBody>
      </p:sp>
      <p:pic>
        <p:nvPicPr>
          <p:cNvPr id="15368" name="Picture 2"/>
          <p:cNvPicPr>
            <a:picLocks noChangeAspect="1"/>
          </p:cNvPicPr>
          <p:nvPr/>
        </p:nvPicPr>
        <p:blipFill>
          <a:blip r:embed="rId6" cstate="print"/>
          <a:srcRect/>
          <a:stretch>
            <a:fillRect/>
          </a:stretch>
        </p:blipFill>
        <p:spPr bwMode="auto">
          <a:xfrm>
            <a:off x="1908175" y="1914525"/>
            <a:ext cx="6480175" cy="4662488"/>
          </a:xfrm>
          <a:prstGeom prst="rect">
            <a:avLst/>
          </a:prstGeom>
          <a:noFill/>
          <a:ln w="9525">
            <a:noFill/>
            <a:miter lim="800000"/>
            <a:headEnd/>
            <a:tailEnd/>
          </a:ln>
        </p:spPr>
      </p:pic>
      <p:sp>
        <p:nvSpPr>
          <p:cNvPr id="15369" name="Text Box 10"/>
          <p:cNvSpPr txBox="1">
            <a:spLocks/>
          </p:cNvSpPr>
          <p:nvPr/>
        </p:nvSpPr>
        <p:spPr bwMode="auto">
          <a:xfrm>
            <a:off x="7885113" y="6308725"/>
            <a:ext cx="792162" cy="274638"/>
          </a:xfrm>
          <a:prstGeom prst="rect">
            <a:avLst/>
          </a:prstGeom>
          <a:noFill/>
          <a:ln w="9525">
            <a:noFill/>
            <a:miter lim="800000"/>
            <a:headEnd/>
            <a:tailEnd/>
          </a:ln>
        </p:spPr>
        <p:txBody>
          <a:bodyPr>
            <a:spAutoFit/>
          </a:bodyPr>
          <a:lstStyle/>
          <a:p>
            <a:pPr>
              <a:spcBef>
                <a:spcPct val="50000"/>
              </a:spcBef>
            </a:pPr>
            <a:r>
              <a:rPr lang="hu-HU">
                <a:hlinkClick r:id="rId7"/>
              </a:rPr>
              <a:t>Forrás</a:t>
            </a:r>
            <a:endParaRPr lang="hu-HU"/>
          </a:p>
        </p:txBody>
      </p:sp>
      <p:pic>
        <p:nvPicPr>
          <p:cNvPr id="15370" name="Picture 11" descr="iab"/>
          <p:cNvPicPr>
            <a:picLocks noChangeAspect="1" noChangeArrowheads="1"/>
          </p:cNvPicPr>
          <p:nvPr/>
        </p:nvPicPr>
        <p:blipFill>
          <a:blip r:embed="rId8" cstate="print"/>
          <a:srcRect/>
          <a:stretch>
            <a:fillRect/>
          </a:stretch>
        </p:blipFill>
        <p:spPr bwMode="auto">
          <a:xfrm>
            <a:off x="7164388" y="5868988"/>
            <a:ext cx="714375" cy="665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16387"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16388"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16389"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16390"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16391" name="Text Box 10"/>
          <p:cNvSpPr txBox="1">
            <a:spLocks/>
          </p:cNvSpPr>
          <p:nvPr/>
        </p:nvSpPr>
        <p:spPr bwMode="auto">
          <a:xfrm>
            <a:off x="1331913" y="1268413"/>
            <a:ext cx="4679950" cy="461962"/>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Hirdetési típusok megoszlása</a:t>
            </a:r>
          </a:p>
        </p:txBody>
      </p:sp>
      <p:pic>
        <p:nvPicPr>
          <p:cNvPr id="16393" name="Kép 8" descr="net_online_reklamkoltes_2009.png"/>
          <p:cNvPicPr>
            <a:picLocks noChangeAspect="1"/>
          </p:cNvPicPr>
          <p:nvPr/>
        </p:nvPicPr>
        <p:blipFill>
          <a:blip r:embed="rId7" cstate="print"/>
          <a:srcRect/>
          <a:stretch>
            <a:fillRect/>
          </a:stretch>
        </p:blipFill>
        <p:spPr bwMode="auto">
          <a:xfrm>
            <a:off x="1403648" y="1916833"/>
            <a:ext cx="4176464" cy="2704464"/>
          </a:xfrm>
          <a:prstGeom prst="rect">
            <a:avLst/>
          </a:prstGeom>
          <a:noFill/>
          <a:ln w="9525">
            <a:noFill/>
            <a:miter lim="800000"/>
            <a:headEnd/>
            <a:tailEnd/>
          </a:ln>
        </p:spPr>
      </p:pic>
      <p:graphicFrame>
        <p:nvGraphicFramePr>
          <p:cNvPr id="15" name="Diagram 14"/>
          <p:cNvGraphicFramePr/>
          <p:nvPr/>
        </p:nvGraphicFramePr>
        <p:xfrm>
          <a:off x="4283968" y="4114800"/>
          <a:ext cx="45720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16394" name="Text Box 11"/>
          <p:cNvSpPr txBox="1">
            <a:spLocks/>
          </p:cNvSpPr>
          <p:nvPr/>
        </p:nvSpPr>
        <p:spPr bwMode="auto">
          <a:xfrm>
            <a:off x="8172450" y="6461125"/>
            <a:ext cx="792163" cy="274638"/>
          </a:xfrm>
          <a:prstGeom prst="rect">
            <a:avLst/>
          </a:prstGeom>
          <a:noFill/>
          <a:ln w="9525">
            <a:noFill/>
            <a:miter lim="800000"/>
            <a:headEnd/>
            <a:tailEnd/>
          </a:ln>
        </p:spPr>
        <p:txBody>
          <a:bodyPr>
            <a:spAutoFit/>
          </a:bodyPr>
          <a:lstStyle/>
          <a:p>
            <a:pPr>
              <a:spcBef>
                <a:spcPct val="50000"/>
              </a:spcBef>
            </a:pPr>
            <a:r>
              <a:rPr lang="hu-HU">
                <a:hlinkClick r:id="rId9"/>
              </a:rPr>
              <a:t>Forrás</a:t>
            </a:r>
            <a:endParaRPr lang="hu-HU"/>
          </a:p>
        </p:txBody>
      </p:sp>
      <p:pic>
        <p:nvPicPr>
          <p:cNvPr id="16395" name="Picture 12" descr="iab"/>
          <p:cNvPicPr>
            <a:picLocks noChangeAspect="1" noChangeArrowheads="1"/>
          </p:cNvPicPr>
          <p:nvPr/>
        </p:nvPicPr>
        <p:blipFill>
          <a:blip r:embed="rId10" cstate="print"/>
          <a:srcRect/>
          <a:stretch>
            <a:fillRect/>
          </a:stretch>
        </p:blipFill>
        <p:spPr bwMode="auto">
          <a:xfrm>
            <a:off x="7524750" y="6021388"/>
            <a:ext cx="714375" cy="665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17411"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17412"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17413"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17414"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17415"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Display</a:t>
            </a:r>
          </a:p>
        </p:txBody>
      </p:sp>
      <p:pic>
        <p:nvPicPr>
          <p:cNvPr id="17416" name="Kép 10" descr="origo címlap.PNG"/>
          <p:cNvPicPr>
            <a:picLocks noChangeAspect="1"/>
          </p:cNvPicPr>
          <p:nvPr/>
        </p:nvPicPr>
        <p:blipFill>
          <a:blip r:embed="rId7" cstate="print"/>
          <a:srcRect/>
          <a:stretch>
            <a:fillRect/>
          </a:stretch>
        </p:blipFill>
        <p:spPr bwMode="auto">
          <a:xfrm>
            <a:off x="2124075" y="2060575"/>
            <a:ext cx="6335713" cy="446722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19459"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19460"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19461"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19462"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19463"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Display</a:t>
            </a:r>
          </a:p>
        </p:txBody>
      </p:sp>
      <p:pic>
        <p:nvPicPr>
          <p:cNvPr id="19464" name="Kép 10" descr="origo címlap.PNG"/>
          <p:cNvPicPr>
            <a:picLocks noChangeAspect="1"/>
          </p:cNvPicPr>
          <p:nvPr/>
        </p:nvPicPr>
        <p:blipFill>
          <a:blip r:embed="rId7" cstate="print"/>
          <a:srcRect/>
          <a:stretch>
            <a:fillRect/>
          </a:stretch>
        </p:blipFill>
        <p:spPr bwMode="auto">
          <a:xfrm>
            <a:off x="2124075" y="2060575"/>
            <a:ext cx="6335713" cy="4467225"/>
          </a:xfrm>
          <a:prstGeom prst="rect">
            <a:avLst/>
          </a:prstGeom>
          <a:noFill/>
          <a:ln w="9525">
            <a:noFill/>
            <a:miter lim="800000"/>
            <a:headEnd/>
            <a:tailEnd/>
          </a:ln>
        </p:spPr>
      </p:pic>
      <p:pic>
        <p:nvPicPr>
          <p:cNvPr id="9" name="Kép 8" descr="origo_képesajánló.png"/>
          <p:cNvPicPr>
            <a:picLocks noChangeAspect="1"/>
          </p:cNvPicPr>
          <p:nvPr/>
        </p:nvPicPr>
        <p:blipFill>
          <a:blip r:embed="rId8" cstate="print"/>
          <a:stretch>
            <a:fillRect/>
          </a:stretch>
        </p:blipFill>
        <p:spPr>
          <a:xfrm>
            <a:off x="2124000" y="2059200"/>
            <a:ext cx="6336000" cy="4467200"/>
          </a:xfrm>
          <a:prstGeom prst="rect">
            <a:avLst/>
          </a:prstGeom>
        </p:spPr>
      </p:pic>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20483"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20484"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20485"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20486"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20487"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Search</a:t>
            </a:r>
          </a:p>
        </p:txBody>
      </p:sp>
      <p:pic>
        <p:nvPicPr>
          <p:cNvPr id="20488" name="Kép 9" descr="search_2_megjelölve.png"/>
          <p:cNvPicPr>
            <a:picLocks noChangeAspect="1"/>
          </p:cNvPicPr>
          <p:nvPr/>
        </p:nvPicPr>
        <p:blipFill>
          <a:blip r:embed="rId7" cstate="print"/>
          <a:srcRect/>
          <a:stretch>
            <a:fillRect/>
          </a:stretch>
        </p:blipFill>
        <p:spPr bwMode="auto">
          <a:xfrm>
            <a:off x="0" y="1989138"/>
            <a:ext cx="4570413" cy="3967162"/>
          </a:xfrm>
          <a:prstGeom prst="rect">
            <a:avLst/>
          </a:prstGeom>
          <a:noFill/>
          <a:ln w="9525">
            <a:noFill/>
            <a:miter lim="800000"/>
            <a:headEnd/>
            <a:tailEnd/>
          </a:ln>
        </p:spPr>
      </p:pic>
      <p:pic>
        <p:nvPicPr>
          <p:cNvPr id="20489" name="Kép 8" descr="search_1_megjelölve.png"/>
          <p:cNvPicPr>
            <a:picLocks noChangeAspect="1"/>
          </p:cNvPicPr>
          <p:nvPr/>
        </p:nvPicPr>
        <p:blipFill>
          <a:blip r:embed="rId8" cstate="print"/>
          <a:srcRect/>
          <a:stretch>
            <a:fillRect/>
          </a:stretch>
        </p:blipFill>
        <p:spPr bwMode="auto">
          <a:xfrm>
            <a:off x="2592388" y="3141663"/>
            <a:ext cx="6551612" cy="3538537"/>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21507"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21508"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21509"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21510"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21511"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Listing</a:t>
            </a:r>
          </a:p>
        </p:txBody>
      </p:sp>
      <p:pic>
        <p:nvPicPr>
          <p:cNvPr id="21512" name="Kép 10" descr="listing.PNG"/>
          <p:cNvPicPr>
            <a:picLocks noChangeAspect="1"/>
          </p:cNvPicPr>
          <p:nvPr/>
        </p:nvPicPr>
        <p:blipFill>
          <a:blip r:embed="rId7" cstate="print"/>
          <a:srcRect/>
          <a:stretch>
            <a:fillRect/>
          </a:stretch>
        </p:blipFill>
        <p:spPr bwMode="auto">
          <a:xfrm>
            <a:off x="2051050" y="1916113"/>
            <a:ext cx="6437313" cy="46355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3075"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3076"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3077"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078"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3079"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Tartalom</a:t>
            </a:r>
          </a:p>
        </p:txBody>
      </p:sp>
      <p:sp>
        <p:nvSpPr>
          <p:cNvPr id="3080" name="Text Box 9"/>
          <p:cNvSpPr txBox="1">
            <a:spLocks/>
          </p:cNvSpPr>
          <p:nvPr/>
        </p:nvSpPr>
        <p:spPr bwMode="auto">
          <a:xfrm>
            <a:off x="1763713" y="2924175"/>
            <a:ext cx="1611312" cy="1939925"/>
          </a:xfrm>
          <a:prstGeom prst="rect">
            <a:avLst/>
          </a:prstGeom>
          <a:noFill/>
          <a:ln w="9525">
            <a:noFill/>
            <a:miter lim="800000"/>
            <a:headEnd/>
            <a:tailEnd/>
          </a:ln>
        </p:spPr>
        <p:txBody>
          <a:bodyPr wrap="none">
            <a:spAutoFit/>
          </a:bodyPr>
          <a:lstStyle/>
          <a:p>
            <a:pPr>
              <a:buFontTx/>
              <a:buChar char="•"/>
            </a:pPr>
            <a:r>
              <a:rPr lang="hu-HU" sz="2400">
                <a:solidFill>
                  <a:schemeClr val="bg1"/>
                </a:solidFill>
              </a:rPr>
              <a:t> Miért?</a:t>
            </a:r>
          </a:p>
          <a:p>
            <a:pPr>
              <a:buFontTx/>
              <a:buChar char="•"/>
            </a:pPr>
            <a:endParaRPr lang="hu-HU" sz="2400">
              <a:solidFill>
                <a:schemeClr val="bg1"/>
              </a:solidFill>
            </a:endParaRPr>
          </a:p>
          <a:p>
            <a:pPr>
              <a:buFontTx/>
              <a:buChar char="•"/>
            </a:pPr>
            <a:r>
              <a:rPr lang="hu-HU" sz="2400">
                <a:solidFill>
                  <a:schemeClr val="bg1"/>
                </a:solidFill>
              </a:rPr>
              <a:t> Hogyan?</a:t>
            </a:r>
          </a:p>
          <a:p>
            <a:pPr>
              <a:buFontTx/>
              <a:buChar char="•"/>
            </a:pPr>
            <a:endParaRPr lang="hu-HU" sz="2400">
              <a:solidFill>
                <a:schemeClr val="bg1"/>
              </a:solidFill>
            </a:endParaRPr>
          </a:p>
          <a:p>
            <a:pPr>
              <a:buFontTx/>
              <a:buChar char="•"/>
            </a:pPr>
            <a:r>
              <a:rPr lang="hu-HU" sz="2400">
                <a:solidFill>
                  <a:schemeClr val="bg1"/>
                </a:solidFill>
              </a:rPr>
              <a:t> Kik?</a:t>
            </a:r>
          </a:p>
        </p:txBody>
      </p:sp>
      <p:pic>
        <p:nvPicPr>
          <p:cNvPr id="3081" name="Picture 10">
            <a:hlinkClick r:id="rId6"/>
          </p:cNvPr>
          <p:cNvPicPr>
            <a:picLocks noChangeAspect="1"/>
          </p:cNvPicPr>
          <p:nvPr/>
        </p:nvPicPr>
        <p:blipFill>
          <a:blip r:embed="rId7" cstate="print"/>
          <a:srcRect/>
          <a:stretch>
            <a:fillRect/>
          </a:stretch>
        </p:blipFill>
        <p:spPr bwMode="auto">
          <a:xfrm>
            <a:off x="3563938" y="2671763"/>
            <a:ext cx="5219700" cy="2811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22531"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22532"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22533"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22534"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22535"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E-mail</a:t>
            </a:r>
          </a:p>
        </p:txBody>
      </p:sp>
      <p:pic>
        <p:nvPicPr>
          <p:cNvPr id="22536" name="Kép 10" descr="email-marketing2.jpg"/>
          <p:cNvPicPr>
            <a:picLocks noChangeAspect="1"/>
          </p:cNvPicPr>
          <p:nvPr/>
        </p:nvPicPr>
        <p:blipFill>
          <a:blip r:embed="rId7" cstate="print"/>
          <a:srcRect/>
          <a:stretch>
            <a:fillRect/>
          </a:stretch>
        </p:blipFill>
        <p:spPr bwMode="auto">
          <a:xfrm>
            <a:off x="4572000" y="1844675"/>
            <a:ext cx="2057400" cy="473233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23555"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23556"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23557"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23558"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23559"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Display-ről bővebben</a:t>
            </a:r>
          </a:p>
        </p:txBody>
      </p:sp>
      <p:pic>
        <p:nvPicPr>
          <p:cNvPr id="23560" name="Kép 8" descr="bannerek.jpg"/>
          <p:cNvPicPr>
            <a:picLocks noChangeAspect="1"/>
          </p:cNvPicPr>
          <p:nvPr/>
        </p:nvPicPr>
        <p:blipFill>
          <a:blip r:embed="rId7" cstate="print"/>
          <a:srcRect/>
          <a:stretch>
            <a:fillRect/>
          </a:stretch>
        </p:blipFill>
        <p:spPr bwMode="auto">
          <a:xfrm>
            <a:off x="3924300" y="2133600"/>
            <a:ext cx="2540000" cy="435451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24579"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24580"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24581"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24582"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24583"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Méret a lényeg</a:t>
            </a:r>
          </a:p>
        </p:txBody>
      </p:sp>
      <p:pic>
        <p:nvPicPr>
          <p:cNvPr id="24584" name="Kép 9" descr="IAB_AdSizes.png"/>
          <p:cNvPicPr>
            <a:picLocks noChangeAspect="1"/>
          </p:cNvPicPr>
          <p:nvPr/>
        </p:nvPicPr>
        <p:blipFill>
          <a:blip r:embed="rId7" cstate="print"/>
          <a:srcRect/>
          <a:stretch>
            <a:fillRect/>
          </a:stretch>
        </p:blipFill>
        <p:spPr bwMode="auto">
          <a:xfrm>
            <a:off x="1908175" y="1916113"/>
            <a:ext cx="5303838" cy="4538662"/>
          </a:xfrm>
          <a:prstGeom prst="rect">
            <a:avLst/>
          </a:prstGeom>
          <a:noFill/>
          <a:ln w="9525">
            <a:noFill/>
            <a:miter lim="800000"/>
            <a:headEnd/>
            <a:tailEnd/>
          </a:ln>
        </p:spPr>
      </p:pic>
      <p:sp>
        <p:nvSpPr>
          <p:cNvPr id="24585" name="Szövegdoboz 10"/>
          <p:cNvSpPr txBox="1">
            <a:spLocks noChangeArrowheads="1"/>
          </p:cNvSpPr>
          <p:nvPr/>
        </p:nvSpPr>
        <p:spPr bwMode="auto">
          <a:xfrm>
            <a:off x="7380288" y="5661025"/>
            <a:ext cx="1512887" cy="923925"/>
          </a:xfrm>
          <a:prstGeom prst="rect">
            <a:avLst/>
          </a:prstGeom>
          <a:noFill/>
          <a:ln w="9525">
            <a:noFill/>
            <a:miter lim="800000"/>
            <a:headEnd/>
            <a:tailEnd/>
          </a:ln>
        </p:spPr>
        <p:txBody>
          <a:bodyPr>
            <a:spAutoFit/>
          </a:bodyPr>
          <a:lstStyle/>
          <a:p>
            <a:r>
              <a:rPr lang="hu-HU" sz="1800">
                <a:solidFill>
                  <a:schemeClr val="bg1"/>
                </a:solidFill>
                <a:hlinkClick r:id="rId8"/>
              </a:rPr>
              <a:t>A gyakorlatban…</a:t>
            </a:r>
            <a:endParaRPr lang="hu-HU" sz="1800">
              <a:solidFill>
                <a:schemeClr val="bg1"/>
              </a:solidFill>
            </a:endParaRP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25603"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25604"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25605"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25606"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25607"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Speciális megjelenések</a:t>
            </a:r>
          </a:p>
        </p:txBody>
      </p:sp>
      <p:sp>
        <p:nvSpPr>
          <p:cNvPr id="25608" name="Téglalap 11"/>
          <p:cNvSpPr>
            <a:spLocks noChangeArrowheads="1"/>
          </p:cNvSpPr>
          <p:nvPr/>
        </p:nvSpPr>
        <p:spPr bwMode="auto">
          <a:xfrm>
            <a:off x="1547813" y="1844675"/>
            <a:ext cx="7127875" cy="4787900"/>
          </a:xfrm>
          <a:prstGeom prst="rect">
            <a:avLst/>
          </a:prstGeom>
          <a:noFill/>
          <a:ln w="9525">
            <a:noFill/>
            <a:miter lim="800000"/>
            <a:headEnd/>
            <a:tailEnd/>
          </a:ln>
        </p:spPr>
        <p:txBody>
          <a:bodyPr>
            <a:spAutoFit/>
          </a:bodyPr>
          <a:lstStyle/>
          <a:p>
            <a:pPr>
              <a:spcBef>
                <a:spcPts val="600"/>
              </a:spcBef>
              <a:buFont typeface="Arial" charset="0"/>
              <a:buChar char="•"/>
            </a:pPr>
            <a:r>
              <a:rPr lang="hu-HU" sz="2000">
                <a:solidFill>
                  <a:schemeClr val="bg1"/>
                </a:solidFill>
              </a:rPr>
              <a:t> Beágyazott</a:t>
            </a:r>
          </a:p>
          <a:p>
            <a:pPr lvl="1">
              <a:spcBef>
                <a:spcPts val="600"/>
              </a:spcBef>
              <a:buFont typeface="Arial" charset="0"/>
              <a:buChar char="•"/>
            </a:pPr>
            <a:r>
              <a:rPr lang="hu-HU" sz="1600">
                <a:solidFill>
                  <a:schemeClr val="bg1"/>
                </a:solidFill>
              </a:rPr>
              <a:t> Az oldal tartalma mellett, között megjelenő banner</a:t>
            </a:r>
          </a:p>
          <a:p>
            <a:pPr>
              <a:spcBef>
                <a:spcPts val="600"/>
              </a:spcBef>
              <a:buFont typeface="Arial" charset="0"/>
              <a:buChar char="•"/>
            </a:pPr>
            <a:r>
              <a:rPr lang="hu-HU" sz="2000">
                <a:solidFill>
                  <a:schemeClr val="bg1"/>
                </a:solidFill>
              </a:rPr>
              <a:t> Pop-up/under</a:t>
            </a:r>
          </a:p>
          <a:p>
            <a:pPr lvl="1">
              <a:spcBef>
                <a:spcPts val="600"/>
              </a:spcBef>
              <a:buFont typeface="Arial" charset="0"/>
              <a:buChar char="•"/>
            </a:pPr>
            <a:r>
              <a:rPr lang="hu-HU" sz="1600">
                <a:solidFill>
                  <a:schemeClr val="bg1"/>
                </a:solidFill>
              </a:rPr>
              <a:t> Új böngésző ablakban megnyíló banner</a:t>
            </a:r>
            <a:endParaRPr lang="hu-HU" sz="1400">
              <a:solidFill>
                <a:schemeClr val="bg1"/>
              </a:solidFill>
            </a:endParaRPr>
          </a:p>
          <a:p>
            <a:pPr>
              <a:spcBef>
                <a:spcPts val="600"/>
              </a:spcBef>
              <a:buFont typeface="Arial" charset="0"/>
              <a:buChar char="•"/>
            </a:pPr>
            <a:r>
              <a:rPr lang="hu-HU" sz="2000">
                <a:solidFill>
                  <a:schemeClr val="bg1"/>
                </a:solidFill>
                <a:hlinkClick r:id="rId7"/>
              </a:rPr>
              <a:t> Interstitial</a:t>
            </a:r>
            <a:endParaRPr lang="hu-HU" sz="2000">
              <a:solidFill>
                <a:schemeClr val="bg1"/>
              </a:solidFill>
            </a:endParaRPr>
          </a:p>
          <a:p>
            <a:pPr lvl="1">
              <a:spcBef>
                <a:spcPts val="600"/>
              </a:spcBef>
              <a:buFont typeface="Arial" charset="0"/>
              <a:buChar char="•"/>
            </a:pPr>
            <a:r>
              <a:rPr lang="hu-HU" sz="1600">
                <a:solidFill>
                  <a:schemeClr val="bg1"/>
                </a:solidFill>
              </a:rPr>
              <a:t> A kért oldal előtt megjelenő, teljes képernyős banner</a:t>
            </a:r>
          </a:p>
          <a:p>
            <a:pPr>
              <a:spcBef>
                <a:spcPts val="600"/>
              </a:spcBef>
              <a:buFont typeface="Arial" charset="0"/>
              <a:buChar char="•"/>
            </a:pPr>
            <a:r>
              <a:rPr lang="hu-HU" sz="2000">
                <a:solidFill>
                  <a:schemeClr val="bg1"/>
                </a:solidFill>
                <a:hlinkClick r:id="rId8"/>
              </a:rPr>
              <a:t> Skyscraper</a:t>
            </a:r>
            <a:r>
              <a:rPr lang="hu-HU" sz="2000">
                <a:solidFill>
                  <a:schemeClr val="bg1"/>
                </a:solidFill>
              </a:rPr>
              <a:t> (Lebegő felhőkarcoló)</a:t>
            </a:r>
          </a:p>
          <a:p>
            <a:pPr lvl="1">
              <a:spcBef>
                <a:spcPts val="600"/>
              </a:spcBef>
              <a:buFont typeface="Arial" charset="0"/>
              <a:buChar char="•"/>
            </a:pPr>
            <a:r>
              <a:rPr lang="hu-HU" sz="1600">
                <a:solidFill>
                  <a:schemeClr val="bg1"/>
                </a:solidFill>
              </a:rPr>
              <a:t> Az oldal görgetésével mozgó, mindig látótérben maradó banner</a:t>
            </a:r>
          </a:p>
          <a:p>
            <a:pPr>
              <a:spcBef>
                <a:spcPts val="600"/>
              </a:spcBef>
              <a:buFont typeface="Arial" charset="0"/>
              <a:buChar char="•"/>
            </a:pPr>
            <a:r>
              <a:rPr lang="hu-HU" sz="2000">
                <a:solidFill>
                  <a:schemeClr val="bg1"/>
                </a:solidFill>
                <a:hlinkClick r:id="rId9"/>
              </a:rPr>
              <a:t> Layer</a:t>
            </a:r>
            <a:endParaRPr lang="hu-HU" sz="2000">
              <a:solidFill>
                <a:schemeClr val="bg1"/>
              </a:solidFill>
            </a:endParaRPr>
          </a:p>
          <a:p>
            <a:pPr lvl="1">
              <a:spcBef>
                <a:spcPts val="600"/>
              </a:spcBef>
              <a:buFont typeface="Arial" charset="0"/>
              <a:buChar char="•"/>
            </a:pPr>
            <a:r>
              <a:rPr lang="hu-HU" sz="1600">
                <a:solidFill>
                  <a:schemeClr val="bg1"/>
                </a:solidFill>
              </a:rPr>
              <a:t> A weboldal fölötti rétegen megjelenő banner</a:t>
            </a:r>
          </a:p>
          <a:p>
            <a:pPr>
              <a:spcBef>
                <a:spcPts val="600"/>
              </a:spcBef>
              <a:buFont typeface="Arial" charset="0"/>
              <a:buChar char="•"/>
            </a:pPr>
            <a:r>
              <a:rPr lang="hu-HU" sz="1600">
                <a:solidFill>
                  <a:schemeClr val="bg1"/>
                </a:solidFill>
              </a:rPr>
              <a:t> </a:t>
            </a:r>
            <a:r>
              <a:rPr lang="hu-HU" sz="2000">
                <a:solidFill>
                  <a:schemeClr val="bg1"/>
                </a:solidFill>
                <a:hlinkClick r:id="rId10"/>
              </a:rPr>
              <a:t>Scroll</a:t>
            </a:r>
            <a:endParaRPr lang="hu-HU" sz="1600">
              <a:solidFill>
                <a:schemeClr val="bg1"/>
              </a:solidFill>
            </a:endParaRPr>
          </a:p>
          <a:p>
            <a:pPr lvl="1">
              <a:spcBef>
                <a:spcPts val="600"/>
              </a:spcBef>
              <a:buFont typeface="Arial" charset="0"/>
              <a:buChar char="•"/>
            </a:pPr>
            <a:r>
              <a:rPr lang="hu-HU" b="1">
                <a:solidFill>
                  <a:schemeClr val="bg1"/>
                </a:solidFill>
              </a:rPr>
              <a:t> Az oldal megnyitásakor beágyazottként jelenik meg, de görgetéskor lebegőként viselkedik, azaz folyamatosan a látótérben marad. A hirdetés bezárását követően „visszaugrik” a helyére, a beágyazott zónába, és a továbbiakban ott lesz látható.</a:t>
            </a:r>
          </a:p>
          <a:p>
            <a:pPr lvl="1">
              <a:spcBef>
                <a:spcPts val="600"/>
              </a:spcBef>
              <a:buFont typeface="Arial" charset="0"/>
              <a:buChar char="•"/>
            </a:pPr>
            <a:endParaRPr lang="hu-HU" b="1">
              <a:solidFill>
                <a:schemeClr val="bg1"/>
              </a:solidFill>
            </a:endParaRP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26627"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26628"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26629"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26630"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26631"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Speciális megjelenések</a:t>
            </a:r>
          </a:p>
        </p:txBody>
      </p:sp>
      <p:sp>
        <p:nvSpPr>
          <p:cNvPr id="26632" name="Téglalap 8"/>
          <p:cNvSpPr>
            <a:spLocks noChangeArrowheads="1"/>
          </p:cNvSpPr>
          <p:nvPr/>
        </p:nvSpPr>
        <p:spPr bwMode="auto">
          <a:xfrm>
            <a:off x="1619250" y="1844675"/>
            <a:ext cx="7200900" cy="5613400"/>
          </a:xfrm>
          <a:prstGeom prst="rect">
            <a:avLst/>
          </a:prstGeom>
          <a:noFill/>
          <a:ln w="9525">
            <a:noFill/>
            <a:miter lim="800000"/>
            <a:headEnd/>
            <a:tailEnd/>
          </a:ln>
        </p:spPr>
        <p:txBody>
          <a:bodyPr>
            <a:spAutoFit/>
          </a:bodyPr>
          <a:lstStyle/>
          <a:p>
            <a:pPr>
              <a:spcBef>
                <a:spcPts val="600"/>
              </a:spcBef>
              <a:buFont typeface="Arial" charset="0"/>
              <a:buChar char="•"/>
            </a:pPr>
            <a:r>
              <a:rPr lang="hu-HU" sz="2000">
                <a:solidFill>
                  <a:schemeClr val="bg1"/>
                </a:solidFill>
                <a:hlinkClick r:id="rId7"/>
              </a:rPr>
              <a:t> Peel</a:t>
            </a:r>
            <a:r>
              <a:rPr lang="hu-HU" sz="2000">
                <a:solidFill>
                  <a:schemeClr val="bg1"/>
                </a:solidFill>
              </a:rPr>
              <a:t> (Szamárfül)</a:t>
            </a:r>
          </a:p>
          <a:p>
            <a:pPr lvl="1">
              <a:spcBef>
                <a:spcPts val="600"/>
              </a:spcBef>
              <a:buFont typeface="Arial" charset="0"/>
              <a:buChar char="•"/>
            </a:pPr>
            <a:r>
              <a:rPr lang="hu-HU" sz="1600">
                <a:solidFill>
                  <a:schemeClr val="bg1"/>
                </a:solidFill>
              </a:rPr>
              <a:t>Az a banner, mely a weboldal sarkában, egy legördülő szamárfül mögött válik láthatóvá </a:t>
            </a:r>
          </a:p>
          <a:p>
            <a:pPr>
              <a:spcBef>
                <a:spcPts val="600"/>
              </a:spcBef>
              <a:buFont typeface="Arial" charset="0"/>
              <a:buChar char="•"/>
            </a:pPr>
            <a:r>
              <a:rPr lang="hu-HU" sz="2000">
                <a:solidFill>
                  <a:schemeClr val="bg1"/>
                </a:solidFill>
                <a:hlinkClick r:id="rId8"/>
              </a:rPr>
              <a:t> Expand</a:t>
            </a:r>
            <a:r>
              <a:rPr lang="hu-HU" sz="2000">
                <a:solidFill>
                  <a:schemeClr val="bg1"/>
                </a:solidFill>
              </a:rPr>
              <a:t> (Méretet változtató)</a:t>
            </a:r>
          </a:p>
          <a:p>
            <a:pPr lvl="1">
              <a:spcBef>
                <a:spcPts val="600"/>
              </a:spcBef>
              <a:buFont typeface="Arial" charset="0"/>
              <a:buChar char="•"/>
            </a:pPr>
            <a:r>
              <a:rPr lang="hu-HU" sz="1600">
                <a:solidFill>
                  <a:schemeClr val="bg1"/>
                </a:solidFill>
              </a:rPr>
              <a:t>Hagyományos méretű banner, mely interakció hatására a területe többszörösét veszi fel</a:t>
            </a:r>
          </a:p>
          <a:p>
            <a:pPr>
              <a:spcBef>
                <a:spcPts val="600"/>
              </a:spcBef>
              <a:buFont typeface="Arial" charset="0"/>
              <a:buChar char="•"/>
            </a:pPr>
            <a:r>
              <a:rPr lang="hu-HU" sz="2000">
                <a:solidFill>
                  <a:schemeClr val="bg1"/>
                </a:solidFill>
                <a:hlinkClick r:id="rId9"/>
              </a:rPr>
              <a:t> Böngésző ablakhoz ragadó</a:t>
            </a:r>
            <a:endParaRPr lang="hu-HU" sz="2000">
              <a:solidFill>
                <a:schemeClr val="bg1"/>
              </a:solidFill>
            </a:endParaRPr>
          </a:p>
          <a:p>
            <a:pPr lvl="1">
              <a:spcBef>
                <a:spcPts val="600"/>
              </a:spcBef>
              <a:buFont typeface="Arial" charset="0"/>
              <a:buChar char="•"/>
            </a:pPr>
            <a:r>
              <a:rPr lang="hu-HU" sz="1600">
                <a:solidFill>
                  <a:schemeClr val="bg1"/>
                </a:solidFill>
              </a:rPr>
              <a:t>A böngésző szélén (ált. alul) folyamatosan jelen lévő banner </a:t>
            </a:r>
          </a:p>
          <a:p>
            <a:pPr>
              <a:spcBef>
                <a:spcPts val="600"/>
              </a:spcBef>
              <a:buFont typeface="Arial" charset="0"/>
              <a:buChar char="•"/>
            </a:pPr>
            <a:r>
              <a:rPr lang="hu-HU" sz="2000">
                <a:solidFill>
                  <a:schemeClr val="bg1"/>
                </a:solidFill>
              </a:rPr>
              <a:t> Preroll/Postroll</a:t>
            </a:r>
          </a:p>
          <a:p>
            <a:pPr lvl="1">
              <a:spcBef>
                <a:spcPts val="600"/>
              </a:spcBef>
              <a:buFont typeface="Arial" charset="0"/>
              <a:buChar char="•"/>
            </a:pPr>
            <a:r>
              <a:rPr lang="hu-HU" sz="1600">
                <a:solidFill>
                  <a:schemeClr val="bg1"/>
                </a:solidFill>
              </a:rPr>
              <a:t>Videó lejátszása előtt, után megjelenő hirdetés</a:t>
            </a:r>
          </a:p>
          <a:p>
            <a:pPr>
              <a:spcBef>
                <a:spcPts val="600"/>
              </a:spcBef>
              <a:buFont typeface="Arial" charset="0"/>
              <a:buChar char="•"/>
            </a:pPr>
            <a:r>
              <a:rPr lang="hu-HU" sz="1600">
                <a:solidFill>
                  <a:schemeClr val="bg1"/>
                </a:solidFill>
              </a:rPr>
              <a:t> </a:t>
            </a:r>
            <a:r>
              <a:rPr lang="hu-HU" sz="2000">
                <a:solidFill>
                  <a:schemeClr val="bg1"/>
                </a:solidFill>
                <a:hlinkClick r:id="rId10"/>
              </a:rPr>
              <a:t>Sidekick</a:t>
            </a:r>
            <a:endParaRPr lang="hu-HU" sz="1600">
              <a:solidFill>
                <a:schemeClr val="bg1"/>
              </a:solidFill>
            </a:endParaRPr>
          </a:p>
          <a:p>
            <a:pPr lvl="1">
              <a:spcBef>
                <a:spcPts val="600"/>
              </a:spcBef>
              <a:buFont typeface="Arial" charset="0"/>
              <a:buChar char="•"/>
            </a:pPr>
            <a:r>
              <a:rPr lang="hu-HU" sz="1600" b="1">
                <a:solidFill>
                  <a:schemeClr val="bg1"/>
                </a:solidFill>
              </a:rPr>
              <a:t> </a:t>
            </a:r>
            <a:r>
              <a:rPr lang="hu-HU" sz="1400" b="1">
                <a:solidFill>
                  <a:schemeClr val="bg1"/>
                </a:solidFill>
              </a:rPr>
              <a:t>Egy olyan hirdetési forma, amely egy hagyományos, oldalba beágyazott flash hirdetésből indulva félretolja az oldalt, helyet adva egy másik zónában futó, nagyobb méretű hirdetésnek. Az oldalba ágyazott kreatív egy megadott részére történő kattintással aktiválható.</a:t>
            </a:r>
          </a:p>
          <a:p>
            <a:pPr lvl="1">
              <a:spcBef>
                <a:spcPts val="600"/>
              </a:spcBef>
              <a:buFont typeface="Arial" charset="0"/>
              <a:buChar char="•"/>
            </a:pPr>
            <a:endParaRPr lang="hu-HU" sz="1600" b="1"/>
          </a:p>
          <a:p>
            <a:pPr lvl="1">
              <a:spcBef>
                <a:spcPts val="600"/>
              </a:spcBef>
            </a:pPr>
            <a:endParaRPr lang="hu-HU" sz="1600"/>
          </a:p>
          <a:p>
            <a:pPr lvl="1">
              <a:spcBef>
                <a:spcPts val="600"/>
              </a:spcBef>
            </a:pPr>
            <a:endParaRPr lang="hu-HU" sz="1600"/>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27651" name="Picture 8"/>
          <p:cNvPicPr>
            <a:picLocks noChangeArrowheads="1"/>
          </p:cNvPicPr>
          <p:nvPr/>
        </p:nvPicPr>
        <p:blipFill>
          <a:blip r:embed="rId4" cstate="print"/>
          <a:srcRect/>
          <a:stretch>
            <a:fillRect/>
          </a:stretch>
        </p:blipFill>
        <p:spPr bwMode="auto">
          <a:xfrm>
            <a:off x="1403350" y="1341438"/>
            <a:ext cx="7400925" cy="5303837"/>
          </a:xfrm>
          <a:prstGeom prst="rect">
            <a:avLst/>
          </a:prstGeom>
          <a:noFill/>
          <a:ln w="9525">
            <a:noFill/>
            <a:round/>
            <a:headEnd/>
            <a:tailEnd/>
          </a:ln>
        </p:spPr>
      </p:pic>
      <p:pic>
        <p:nvPicPr>
          <p:cNvPr id="27652"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27653"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27654"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27655"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A jövő bannerei</a:t>
            </a:r>
          </a:p>
        </p:txBody>
      </p:sp>
      <p:sp>
        <p:nvSpPr>
          <p:cNvPr id="27656" name="Téglalap 8"/>
          <p:cNvSpPr>
            <a:spLocks noChangeArrowheads="1"/>
          </p:cNvSpPr>
          <p:nvPr/>
        </p:nvSpPr>
        <p:spPr bwMode="auto">
          <a:xfrm>
            <a:off x="1619250" y="1844675"/>
            <a:ext cx="7200900" cy="984250"/>
          </a:xfrm>
          <a:prstGeom prst="rect">
            <a:avLst/>
          </a:prstGeom>
          <a:noFill/>
          <a:ln w="9525">
            <a:noFill/>
            <a:miter lim="800000"/>
            <a:headEnd/>
            <a:tailEnd/>
          </a:ln>
        </p:spPr>
        <p:txBody>
          <a:bodyPr>
            <a:spAutoFit/>
          </a:bodyPr>
          <a:lstStyle/>
          <a:p>
            <a:pPr lvl="1">
              <a:spcBef>
                <a:spcPts val="600"/>
              </a:spcBef>
            </a:pPr>
            <a:endParaRPr lang="hu-HU" sz="1600"/>
          </a:p>
          <a:p>
            <a:pPr lvl="1">
              <a:spcBef>
                <a:spcPts val="600"/>
              </a:spcBef>
            </a:pPr>
            <a:endParaRPr lang="hu-HU" sz="1600"/>
          </a:p>
          <a:p>
            <a:pPr lvl="1">
              <a:spcBef>
                <a:spcPts val="600"/>
              </a:spcBef>
            </a:pPr>
            <a:endParaRPr lang="hu-HU" sz="1600"/>
          </a:p>
        </p:txBody>
      </p:sp>
      <p:pic>
        <p:nvPicPr>
          <p:cNvPr id="27657" name="Kép 9" descr="risingstars-portrait1.jpg">
            <a:hlinkClick r:id="rId7"/>
          </p:cNvPr>
          <p:cNvPicPr>
            <a:picLocks noChangeAspect="1"/>
          </p:cNvPicPr>
          <p:nvPr/>
        </p:nvPicPr>
        <p:blipFill>
          <a:blip r:embed="rId8" cstate="print"/>
          <a:srcRect/>
          <a:stretch>
            <a:fillRect/>
          </a:stretch>
        </p:blipFill>
        <p:spPr bwMode="auto">
          <a:xfrm>
            <a:off x="4787900" y="620713"/>
            <a:ext cx="4000500" cy="5073650"/>
          </a:xfrm>
          <a:prstGeom prst="rect">
            <a:avLst/>
          </a:prstGeom>
          <a:noFill/>
          <a:ln w="9525">
            <a:noFill/>
            <a:miter lim="800000"/>
            <a:headEnd/>
            <a:tailEnd/>
          </a:ln>
        </p:spPr>
      </p:pic>
      <p:pic>
        <p:nvPicPr>
          <p:cNvPr id="27658" name="Kép 10" descr="risingstars-billboard2.jpg">
            <a:hlinkClick r:id="rId9"/>
          </p:cNvPr>
          <p:cNvPicPr>
            <a:picLocks noChangeAspect="1"/>
          </p:cNvPicPr>
          <p:nvPr/>
        </p:nvPicPr>
        <p:blipFill>
          <a:blip r:embed="rId10" cstate="print"/>
          <a:srcRect/>
          <a:stretch>
            <a:fillRect/>
          </a:stretch>
        </p:blipFill>
        <p:spPr bwMode="auto">
          <a:xfrm>
            <a:off x="323850" y="2349500"/>
            <a:ext cx="5380038" cy="4316413"/>
          </a:xfrm>
          <a:prstGeom prst="rect">
            <a:avLst/>
          </a:prstGeom>
          <a:noFill/>
          <a:ln w="9525">
            <a:noFill/>
            <a:miter lim="800000"/>
            <a:headEnd/>
            <a:tailEnd/>
          </a:ln>
        </p:spPr>
      </p:pic>
      <p:sp>
        <p:nvSpPr>
          <p:cNvPr id="27659" name="Szövegdoboz 11"/>
          <p:cNvSpPr txBox="1">
            <a:spLocks noChangeArrowheads="1"/>
          </p:cNvSpPr>
          <p:nvPr/>
        </p:nvSpPr>
        <p:spPr bwMode="auto">
          <a:xfrm>
            <a:off x="5940425" y="6021388"/>
            <a:ext cx="2519363" cy="338137"/>
          </a:xfrm>
          <a:prstGeom prst="rect">
            <a:avLst/>
          </a:prstGeom>
          <a:noFill/>
          <a:ln w="9525">
            <a:noFill/>
            <a:miter lim="800000"/>
            <a:headEnd/>
            <a:tailEnd/>
          </a:ln>
        </p:spPr>
        <p:txBody>
          <a:bodyPr>
            <a:spAutoFit/>
          </a:bodyPr>
          <a:lstStyle/>
          <a:p>
            <a:pPr algn="r"/>
            <a:r>
              <a:rPr lang="hu-HU" sz="1600">
                <a:solidFill>
                  <a:schemeClr val="bg1"/>
                </a:solidFill>
                <a:hlinkClick r:id="rId11"/>
              </a:rPr>
              <a:t>További videók</a:t>
            </a:r>
            <a:endParaRPr lang="hu-HU" sz="1600">
              <a:solidFill>
                <a:schemeClr val="bg1"/>
              </a:solidFill>
            </a:endParaRPr>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28675" name="Picture 8"/>
          <p:cNvPicPr>
            <a:picLocks noChangeArrowheads="1"/>
          </p:cNvPicPr>
          <p:nvPr/>
        </p:nvPicPr>
        <p:blipFill>
          <a:blip r:embed="rId4" cstate="print"/>
          <a:srcRect/>
          <a:stretch>
            <a:fillRect/>
          </a:stretch>
        </p:blipFill>
        <p:spPr bwMode="auto">
          <a:xfrm>
            <a:off x="1403350" y="1341438"/>
            <a:ext cx="7400925" cy="5303837"/>
          </a:xfrm>
          <a:prstGeom prst="rect">
            <a:avLst/>
          </a:prstGeom>
          <a:noFill/>
          <a:ln w="9525">
            <a:noFill/>
            <a:round/>
            <a:headEnd/>
            <a:tailEnd/>
          </a:ln>
        </p:spPr>
      </p:pic>
      <p:pic>
        <p:nvPicPr>
          <p:cNvPr id="28676"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28677"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28678"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28679"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Mérhetőség</a:t>
            </a:r>
          </a:p>
        </p:txBody>
      </p:sp>
      <p:sp>
        <p:nvSpPr>
          <p:cNvPr id="28680" name="Téglalap 8"/>
          <p:cNvSpPr>
            <a:spLocks noChangeArrowheads="1"/>
          </p:cNvSpPr>
          <p:nvPr/>
        </p:nvSpPr>
        <p:spPr bwMode="auto">
          <a:xfrm>
            <a:off x="1619250" y="1844675"/>
            <a:ext cx="7200900" cy="984250"/>
          </a:xfrm>
          <a:prstGeom prst="rect">
            <a:avLst/>
          </a:prstGeom>
          <a:noFill/>
          <a:ln w="9525">
            <a:noFill/>
            <a:miter lim="800000"/>
            <a:headEnd/>
            <a:tailEnd/>
          </a:ln>
        </p:spPr>
        <p:txBody>
          <a:bodyPr>
            <a:spAutoFit/>
          </a:bodyPr>
          <a:lstStyle/>
          <a:p>
            <a:pPr lvl="1">
              <a:spcBef>
                <a:spcPts val="600"/>
              </a:spcBef>
            </a:pPr>
            <a:endParaRPr lang="hu-HU" sz="1600"/>
          </a:p>
          <a:p>
            <a:pPr lvl="1">
              <a:spcBef>
                <a:spcPts val="600"/>
              </a:spcBef>
            </a:pPr>
            <a:endParaRPr lang="hu-HU" sz="1600"/>
          </a:p>
          <a:p>
            <a:pPr lvl="1">
              <a:spcBef>
                <a:spcPts val="600"/>
              </a:spcBef>
            </a:pPr>
            <a:endParaRPr lang="hu-HU" sz="1600"/>
          </a:p>
        </p:txBody>
      </p:sp>
      <p:pic>
        <p:nvPicPr>
          <p:cNvPr id="28681" name="Kép 12" descr="measure.jpg"/>
          <p:cNvPicPr>
            <a:picLocks noChangeAspect="1"/>
          </p:cNvPicPr>
          <p:nvPr/>
        </p:nvPicPr>
        <p:blipFill>
          <a:blip r:embed="rId7" cstate="print"/>
          <a:srcRect/>
          <a:stretch>
            <a:fillRect/>
          </a:stretch>
        </p:blipFill>
        <p:spPr bwMode="auto">
          <a:xfrm>
            <a:off x="1763713" y="2060575"/>
            <a:ext cx="6573837" cy="438308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29699" name="Picture 8"/>
          <p:cNvPicPr>
            <a:picLocks noChangeArrowheads="1"/>
          </p:cNvPicPr>
          <p:nvPr/>
        </p:nvPicPr>
        <p:blipFill>
          <a:blip r:embed="rId4" cstate="print"/>
          <a:srcRect/>
          <a:stretch>
            <a:fillRect/>
          </a:stretch>
        </p:blipFill>
        <p:spPr bwMode="auto">
          <a:xfrm>
            <a:off x="1403350" y="1341438"/>
            <a:ext cx="7400925" cy="5303837"/>
          </a:xfrm>
          <a:prstGeom prst="rect">
            <a:avLst/>
          </a:prstGeom>
          <a:noFill/>
          <a:ln w="9525">
            <a:noFill/>
            <a:round/>
            <a:headEnd/>
            <a:tailEnd/>
          </a:ln>
        </p:spPr>
      </p:pic>
      <p:pic>
        <p:nvPicPr>
          <p:cNvPr id="29700"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29701"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29702"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29703"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Mit mérünk</a:t>
            </a:r>
          </a:p>
        </p:txBody>
      </p:sp>
      <p:sp>
        <p:nvSpPr>
          <p:cNvPr id="29704" name="Téglalap 8"/>
          <p:cNvSpPr>
            <a:spLocks noChangeArrowheads="1"/>
          </p:cNvSpPr>
          <p:nvPr/>
        </p:nvSpPr>
        <p:spPr bwMode="auto">
          <a:xfrm>
            <a:off x="1619250" y="1844675"/>
            <a:ext cx="7200900" cy="984250"/>
          </a:xfrm>
          <a:prstGeom prst="rect">
            <a:avLst/>
          </a:prstGeom>
          <a:noFill/>
          <a:ln w="9525">
            <a:noFill/>
            <a:miter lim="800000"/>
            <a:headEnd/>
            <a:tailEnd/>
          </a:ln>
        </p:spPr>
        <p:txBody>
          <a:bodyPr>
            <a:spAutoFit/>
          </a:bodyPr>
          <a:lstStyle/>
          <a:p>
            <a:pPr lvl="1">
              <a:spcBef>
                <a:spcPts val="600"/>
              </a:spcBef>
            </a:pPr>
            <a:endParaRPr lang="hu-HU" sz="1600"/>
          </a:p>
          <a:p>
            <a:pPr lvl="1">
              <a:spcBef>
                <a:spcPts val="600"/>
              </a:spcBef>
            </a:pPr>
            <a:endParaRPr lang="hu-HU" sz="1600"/>
          </a:p>
          <a:p>
            <a:pPr lvl="1">
              <a:spcBef>
                <a:spcPts val="600"/>
              </a:spcBef>
            </a:pPr>
            <a:endParaRPr lang="hu-HU" sz="1600"/>
          </a:p>
        </p:txBody>
      </p:sp>
      <p:sp>
        <p:nvSpPr>
          <p:cNvPr id="29705" name="Szövegdoboz 9"/>
          <p:cNvSpPr txBox="1">
            <a:spLocks noChangeArrowheads="1"/>
          </p:cNvSpPr>
          <p:nvPr/>
        </p:nvSpPr>
        <p:spPr bwMode="auto">
          <a:xfrm>
            <a:off x="1619250" y="2133600"/>
            <a:ext cx="6624638" cy="4032250"/>
          </a:xfrm>
          <a:prstGeom prst="rect">
            <a:avLst/>
          </a:prstGeom>
          <a:noFill/>
          <a:ln w="9525">
            <a:noFill/>
            <a:miter lim="800000"/>
            <a:headEnd/>
            <a:tailEnd/>
          </a:ln>
        </p:spPr>
        <p:txBody>
          <a:bodyPr>
            <a:spAutoFit/>
          </a:bodyPr>
          <a:lstStyle/>
          <a:p>
            <a:r>
              <a:rPr lang="hu-HU" sz="1600">
                <a:solidFill>
                  <a:schemeClr val="bg1"/>
                </a:solidFill>
              </a:rPr>
              <a:t>Kampány közben:</a:t>
            </a:r>
          </a:p>
          <a:p>
            <a:endParaRPr lang="hu-HU" sz="1600">
              <a:solidFill>
                <a:schemeClr val="bg1"/>
              </a:solidFill>
            </a:endParaRPr>
          </a:p>
          <a:p>
            <a:pPr>
              <a:buFont typeface="Arial" charset="0"/>
              <a:buChar char="•"/>
            </a:pPr>
            <a:r>
              <a:rPr lang="hu-HU" sz="1600">
                <a:solidFill>
                  <a:schemeClr val="bg1"/>
                </a:solidFill>
              </a:rPr>
              <a:t> </a:t>
            </a:r>
            <a:r>
              <a:rPr lang="hu-HU" sz="1600" b="1">
                <a:solidFill>
                  <a:schemeClr val="bg1"/>
                </a:solidFill>
              </a:rPr>
              <a:t>Adview (ADV) </a:t>
            </a:r>
            <a:r>
              <a:rPr lang="hu-HU" sz="1600">
                <a:solidFill>
                  <a:schemeClr val="bg1"/>
                </a:solidFill>
              </a:rPr>
              <a:t>– Reklám megjelenés</a:t>
            </a:r>
          </a:p>
          <a:p>
            <a:pPr>
              <a:buFont typeface="Arial" charset="0"/>
              <a:buChar char="•"/>
            </a:pPr>
            <a:endParaRPr lang="hu-HU" sz="1600">
              <a:solidFill>
                <a:schemeClr val="bg1"/>
              </a:solidFill>
            </a:endParaRPr>
          </a:p>
          <a:p>
            <a:pPr>
              <a:buFont typeface="Arial" charset="0"/>
              <a:buChar char="•"/>
            </a:pPr>
            <a:r>
              <a:rPr lang="hu-HU" sz="1600">
                <a:solidFill>
                  <a:schemeClr val="bg1"/>
                </a:solidFill>
              </a:rPr>
              <a:t> </a:t>
            </a:r>
            <a:r>
              <a:rPr lang="hu-HU" sz="1600" b="1">
                <a:solidFill>
                  <a:schemeClr val="bg1"/>
                </a:solidFill>
              </a:rPr>
              <a:t>Click-Through (CT) </a:t>
            </a:r>
            <a:r>
              <a:rPr lang="hu-HU" sz="1600">
                <a:solidFill>
                  <a:schemeClr val="bg1"/>
                </a:solidFill>
              </a:rPr>
              <a:t>– Kattintás</a:t>
            </a:r>
          </a:p>
          <a:p>
            <a:pPr>
              <a:buFont typeface="Arial" charset="0"/>
              <a:buChar char="•"/>
            </a:pPr>
            <a:endParaRPr lang="hu-HU" sz="1600">
              <a:solidFill>
                <a:schemeClr val="bg1"/>
              </a:solidFill>
            </a:endParaRPr>
          </a:p>
          <a:p>
            <a:pPr>
              <a:buFont typeface="Arial" charset="0"/>
              <a:buChar char="•"/>
            </a:pPr>
            <a:r>
              <a:rPr lang="hu-HU" sz="1600">
                <a:solidFill>
                  <a:schemeClr val="bg1"/>
                </a:solidFill>
              </a:rPr>
              <a:t> </a:t>
            </a:r>
            <a:r>
              <a:rPr lang="hu-HU" sz="1600" b="1">
                <a:solidFill>
                  <a:schemeClr val="bg1"/>
                </a:solidFill>
              </a:rPr>
              <a:t>Click-Through Rate (CTR) </a:t>
            </a:r>
            <a:r>
              <a:rPr lang="hu-HU" sz="1600">
                <a:solidFill>
                  <a:schemeClr val="bg1"/>
                </a:solidFill>
              </a:rPr>
              <a:t>– Átkattintási arány</a:t>
            </a:r>
          </a:p>
          <a:p>
            <a:pPr>
              <a:buFont typeface="Arial" charset="0"/>
              <a:buChar char="•"/>
            </a:pPr>
            <a:endParaRPr lang="hu-HU" sz="1600">
              <a:solidFill>
                <a:schemeClr val="bg1"/>
              </a:solidFill>
            </a:endParaRPr>
          </a:p>
          <a:p>
            <a:pPr>
              <a:buFont typeface="Arial" charset="0"/>
              <a:buChar char="•"/>
            </a:pPr>
            <a:r>
              <a:rPr lang="hu-HU" sz="1600">
                <a:solidFill>
                  <a:schemeClr val="bg1"/>
                </a:solidFill>
              </a:rPr>
              <a:t> </a:t>
            </a:r>
            <a:r>
              <a:rPr lang="hu-HU" sz="1600" b="1">
                <a:solidFill>
                  <a:schemeClr val="bg1"/>
                </a:solidFill>
              </a:rPr>
              <a:t>Unique Visitor (UV)</a:t>
            </a:r>
            <a:r>
              <a:rPr lang="hu-HU" sz="1600">
                <a:solidFill>
                  <a:schemeClr val="bg1"/>
                </a:solidFill>
              </a:rPr>
              <a:t> – Egyedi látogató</a:t>
            </a:r>
          </a:p>
          <a:p>
            <a:pPr>
              <a:buFont typeface="Arial" charset="0"/>
              <a:buChar char="•"/>
            </a:pPr>
            <a:endParaRPr lang="hu-HU" sz="1600">
              <a:solidFill>
                <a:schemeClr val="bg1"/>
              </a:solidFill>
            </a:endParaRPr>
          </a:p>
          <a:p>
            <a:pPr>
              <a:buFont typeface="Arial" charset="0"/>
              <a:buChar char="•"/>
            </a:pPr>
            <a:r>
              <a:rPr lang="hu-HU" sz="1600">
                <a:solidFill>
                  <a:schemeClr val="bg1"/>
                </a:solidFill>
              </a:rPr>
              <a:t> </a:t>
            </a:r>
            <a:r>
              <a:rPr lang="hu-HU" sz="1600" b="1">
                <a:solidFill>
                  <a:schemeClr val="bg1"/>
                </a:solidFill>
              </a:rPr>
              <a:t>Post-view/action</a:t>
            </a:r>
            <a:r>
              <a:rPr lang="hu-HU" sz="1600">
                <a:solidFill>
                  <a:schemeClr val="bg1"/>
                </a:solidFill>
              </a:rPr>
              <a:t> – Reklámmal való találkozás utáni viselkedés</a:t>
            </a:r>
          </a:p>
          <a:p>
            <a:pPr>
              <a:buFont typeface="Arial" charset="0"/>
              <a:buChar char="•"/>
            </a:pPr>
            <a:endParaRPr lang="hu-HU" sz="1600" b="1">
              <a:solidFill>
                <a:schemeClr val="bg1"/>
              </a:solidFill>
            </a:endParaRPr>
          </a:p>
          <a:p>
            <a:pPr>
              <a:buFont typeface="Arial" charset="0"/>
              <a:buChar char="•"/>
            </a:pPr>
            <a:endParaRPr lang="hu-HU" sz="1600" b="1">
              <a:solidFill>
                <a:schemeClr val="bg1"/>
              </a:solidFill>
            </a:endParaRPr>
          </a:p>
          <a:p>
            <a:pPr>
              <a:buFont typeface="Arial" charset="0"/>
              <a:buChar char="•"/>
            </a:pPr>
            <a:r>
              <a:rPr lang="hu-HU" sz="1600" b="1">
                <a:solidFill>
                  <a:schemeClr val="bg1"/>
                </a:solidFill>
              </a:rPr>
              <a:t> Kampány után:</a:t>
            </a:r>
          </a:p>
          <a:p>
            <a:pPr lvl="1">
              <a:buFont typeface="Arial" charset="0"/>
              <a:buChar char="•"/>
            </a:pPr>
            <a:r>
              <a:rPr lang="hu-HU" sz="1600">
                <a:solidFill>
                  <a:schemeClr val="bg1"/>
                </a:solidFill>
              </a:rPr>
              <a:t>Demográfiai adatok</a:t>
            </a:r>
          </a:p>
          <a:p>
            <a:pPr lvl="1">
              <a:buFont typeface="Arial" charset="0"/>
              <a:buChar char="•"/>
            </a:pPr>
            <a:r>
              <a:rPr lang="hu-HU" sz="1600">
                <a:solidFill>
                  <a:schemeClr val="bg1"/>
                </a:solidFill>
              </a:rPr>
              <a:t>Márkaismertség</a:t>
            </a:r>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30723" name="Picture 8"/>
          <p:cNvPicPr>
            <a:picLocks noChangeArrowheads="1"/>
          </p:cNvPicPr>
          <p:nvPr/>
        </p:nvPicPr>
        <p:blipFill>
          <a:blip r:embed="rId4" cstate="print"/>
          <a:srcRect/>
          <a:stretch>
            <a:fillRect/>
          </a:stretch>
        </p:blipFill>
        <p:spPr bwMode="auto">
          <a:xfrm>
            <a:off x="1403350" y="1341438"/>
            <a:ext cx="7400925" cy="5303837"/>
          </a:xfrm>
          <a:prstGeom prst="rect">
            <a:avLst/>
          </a:prstGeom>
          <a:noFill/>
          <a:ln w="9525">
            <a:noFill/>
            <a:round/>
            <a:headEnd/>
            <a:tailEnd/>
          </a:ln>
        </p:spPr>
      </p:pic>
      <p:pic>
        <p:nvPicPr>
          <p:cNvPr id="30724"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30725"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0726"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30727"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Mit mérünk</a:t>
            </a:r>
          </a:p>
        </p:txBody>
      </p:sp>
      <p:sp>
        <p:nvSpPr>
          <p:cNvPr id="30728" name="Téglalap 8"/>
          <p:cNvSpPr>
            <a:spLocks noChangeArrowheads="1"/>
          </p:cNvSpPr>
          <p:nvPr/>
        </p:nvSpPr>
        <p:spPr bwMode="auto">
          <a:xfrm>
            <a:off x="1619250" y="1844675"/>
            <a:ext cx="7200900" cy="984250"/>
          </a:xfrm>
          <a:prstGeom prst="rect">
            <a:avLst/>
          </a:prstGeom>
          <a:noFill/>
          <a:ln w="9525">
            <a:noFill/>
            <a:miter lim="800000"/>
            <a:headEnd/>
            <a:tailEnd/>
          </a:ln>
        </p:spPr>
        <p:txBody>
          <a:bodyPr>
            <a:spAutoFit/>
          </a:bodyPr>
          <a:lstStyle/>
          <a:p>
            <a:pPr lvl="1">
              <a:spcBef>
                <a:spcPts val="600"/>
              </a:spcBef>
            </a:pPr>
            <a:endParaRPr lang="hu-HU" sz="1600"/>
          </a:p>
          <a:p>
            <a:pPr lvl="1">
              <a:spcBef>
                <a:spcPts val="600"/>
              </a:spcBef>
            </a:pPr>
            <a:endParaRPr lang="hu-HU" sz="1600"/>
          </a:p>
          <a:p>
            <a:pPr lvl="1">
              <a:spcBef>
                <a:spcPts val="600"/>
              </a:spcBef>
            </a:pPr>
            <a:endParaRPr lang="hu-HU" sz="1600"/>
          </a:p>
        </p:txBody>
      </p:sp>
      <p:sp>
        <p:nvSpPr>
          <p:cNvPr id="30729" name="Szövegdoboz 9"/>
          <p:cNvSpPr txBox="1">
            <a:spLocks noChangeArrowheads="1"/>
          </p:cNvSpPr>
          <p:nvPr/>
        </p:nvSpPr>
        <p:spPr bwMode="auto">
          <a:xfrm>
            <a:off x="1619250" y="2133600"/>
            <a:ext cx="6624638" cy="4216400"/>
          </a:xfrm>
          <a:prstGeom prst="rect">
            <a:avLst/>
          </a:prstGeom>
          <a:noFill/>
          <a:ln w="9525">
            <a:noFill/>
            <a:miter lim="800000"/>
            <a:headEnd/>
            <a:tailEnd/>
          </a:ln>
        </p:spPr>
        <p:txBody>
          <a:bodyPr>
            <a:spAutoFit/>
          </a:bodyPr>
          <a:lstStyle/>
          <a:p>
            <a:r>
              <a:rPr lang="hu-HU" sz="1600">
                <a:solidFill>
                  <a:schemeClr val="bg1"/>
                </a:solidFill>
              </a:rPr>
              <a:t>Kampány közben:</a:t>
            </a:r>
          </a:p>
          <a:p>
            <a:endParaRPr lang="hu-HU" sz="1600">
              <a:solidFill>
                <a:schemeClr val="bg1"/>
              </a:solidFill>
            </a:endParaRPr>
          </a:p>
          <a:p>
            <a:pPr>
              <a:buFont typeface="Arial" charset="0"/>
              <a:buChar char="•"/>
            </a:pPr>
            <a:r>
              <a:rPr lang="hu-HU" sz="1600">
                <a:solidFill>
                  <a:schemeClr val="bg1"/>
                </a:solidFill>
              </a:rPr>
              <a:t> </a:t>
            </a:r>
            <a:r>
              <a:rPr lang="hu-HU" sz="1600" b="1">
                <a:solidFill>
                  <a:schemeClr val="bg1"/>
                </a:solidFill>
              </a:rPr>
              <a:t>Adview (ADV) </a:t>
            </a:r>
            <a:r>
              <a:rPr lang="hu-HU" sz="1600">
                <a:solidFill>
                  <a:schemeClr val="bg1"/>
                </a:solidFill>
              </a:rPr>
              <a:t>– Reklám megjelenés</a:t>
            </a:r>
          </a:p>
          <a:p>
            <a:pPr>
              <a:buFont typeface="Arial" charset="0"/>
              <a:buChar char="•"/>
            </a:pPr>
            <a:endParaRPr lang="hu-HU" sz="1600">
              <a:solidFill>
                <a:schemeClr val="bg1"/>
              </a:solidFill>
            </a:endParaRPr>
          </a:p>
          <a:p>
            <a:pPr>
              <a:buFont typeface="Arial" charset="0"/>
              <a:buChar char="•"/>
            </a:pPr>
            <a:r>
              <a:rPr lang="hu-HU" sz="1600">
                <a:solidFill>
                  <a:schemeClr val="bg1"/>
                </a:solidFill>
              </a:rPr>
              <a:t> </a:t>
            </a:r>
            <a:r>
              <a:rPr lang="hu-HU" sz="1600" b="1">
                <a:solidFill>
                  <a:schemeClr val="bg1"/>
                </a:solidFill>
              </a:rPr>
              <a:t>Click-Through (CT) </a:t>
            </a:r>
            <a:r>
              <a:rPr lang="hu-HU" sz="1600">
                <a:solidFill>
                  <a:schemeClr val="bg1"/>
                </a:solidFill>
              </a:rPr>
              <a:t>– Kattintás</a:t>
            </a:r>
          </a:p>
          <a:p>
            <a:pPr>
              <a:buFont typeface="Arial" charset="0"/>
              <a:buChar char="•"/>
            </a:pPr>
            <a:endParaRPr lang="hu-HU" sz="1600">
              <a:solidFill>
                <a:schemeClr val="bg1"/>
              </a:solidFill>
            </a:endParaRPr>
          </a:p>
          <a:p>
            <a:pPr>
              <a:buFont typeface="Arial" charset="0"/>
              <a:buChar char="•"/>
            </a:pPr>
            <a:r>
              <a:rPr lang="hu-HU" sz="1600">
                <a:solidFill>
                  <a:schemeClr val="bg1"/>
                </a:solidFill>
              </a:rPr>
              <a:t> </a:t>
            </a:r>
            <a:r>
              <a:rPr lang="hu-HU" sz="1600" b="1">
                <a:solidFill>
                  <a:schemeClr val="bg1"/>
                </a:solidFill>
              </a:rPr>
              <a:t>Click-Through Rate (CTR) </a:t>
            </a:r>
            <a:r>
              <a:rPr lang="hu-HU" sz="1600">
                <a:solidFill>
                  <a:schemeClr val="bg1"/>
                </a:solidFill>
              </a:rPr>
              <a:t>– Átkattintási arány</a:t>
            </a:r>
          </a:p>
          <a:p>
            <a:pPr>
              <a:buFont typeface="Arial" charset="0"/>
              <a:buChar char="•"/>
            </a:pPr>
            <a:endParaRPr lang="hu-HU" sz="1600">
              <a:solidFill>
                <a:schemeClr val="bg1"/>
              </a:solidFill>
            </a:endParaRPr>
          </a:p>
          <a:p>
            <a:pPr>
              <a:buFont typeface="Arial" charset="0"/>
              <a:buChar char="•"/>
            </a:pPr>
            <a:r>
              <a:rPr lang="hu-HU" sz="1600">
                <a:solidFill>
                  <a:schemeClr val="bg1"/>
                </a:solidFill>
              </a:rPr>
              <a:t> </a:t>
            </a:r>
            <a:r>
              <a:rPr lang="hu-HU" sz="1600" b="1">
                <a:solidFill>
                  <a:schemeClr val="bg1"/>
                </a:solidFill>
              </a:rPr>
              <a:t>Unique Visitor (UV)</a:t>
            </a:r>
            <a:r>
              <a:rPr lang="hu-HU" sz="1600">
                <a:solidFill>
                  <a:schemeClr val="bg1"/>
                </a:solidFill>
              </a:rPr>
              <a:t> – Egyedi látogató</a:t>
            </a:r>
          </a:p>
          <a:p>
            <a:pPr>
              <a:buFont typeface="Arial" charset="0"/>
              <a:buChar char="•"/>
            </a:pPr>
            <a:endParaRPr lang="hu-HU" sz="1600">
              <a:solidFill>
                <a:schemeClr val="bg1"/>
              </a:solidFill>
            </a:endParaRPr>
          </a:p>
          <a:p>
            <a:pPr>
              <a:buFont typeface="Arial" charset="0"/>
              <a:buChar char="•"/>
            </a:pPr>
            <a:r>
              <a:rPr lang="hu-HU" sz="1600">
                <a:solidFill>
                  <a:schemeClr val="bg1"/>
                </a:solidFill>
              </a:rPr>
              <a:t> </a:t>
            </a:r>
            <a:r>
              <a:rPr lang="hu-HU" sz="1600" b="1">
                <a:solidFill>
                  <a:schemeClr val="bg1"/>
                </a:solidFill>
              </a:rPr>
              <a:t>Post-view/action</a:t>
            </a:r>
            <a:r>
              <a:rPr lang="hu-HU" sz="1600">
                <a:solidFill>
                  <a:schemeClr val="bg1"/>
                </a:solidFill>
              </a:rPr>
              <a:t> – Reklámmal való találkozás utáni viselkedés</a:t>
            </a:r>
          </a:p>
          <a:p>
            <a:pPr>
              <a:buFont typeface="Arial" charset="0"/>
              <a:buChar char="•"/>
            </a:pPr>
            <a:endParaRPr lang="hu-HU" sz="1600" b="1">
              <a:solidFill>
                <a:schemeClr val="bg1"/>
              </a:solidFill>
            </a:endParaRPr>
          </a:p>
          <a:p>
            <a:pPr algn="ctr">
              <a:buFont typeface="Arial" charset="0"/>
              <a:buChar char="•"/>
            </a:pPr>
            <a:r>
              <a:rPr lang="hu-HU" sz="2800" b="1">
                <a:solidFill>
                  <a:schemeClr val="bg1"/>
                </a:solidFill>
              </a:rPr>
              <a:t>Optimalizáció!</a:t>
            </a:r>
          </a:p>
          <a:p>
            <a:pPr>
              <a:buFont typeface="Arial" charset="0"/>
              <a:buChar char="•"/>
            </a:pPr>
            <a:r>
              <a:rPr lang="hu-HU" sz="1600" b="1">
                <a:solidFill>
                  <a:schemeClr val="bg1"/>
                </a:solidFill>
              </a:rPr>
              <a:t> Kampány után:</a:t>
            </a:r>
          </a:p>
          <a:p>
            <a:pPr lvl="1">
              <a:buFont typeface="Arial" charset="0"/>
              <a:buChar char="•"/>
            </a:pPr>
            <a:r>
              <a:rPr lang="hu-HU" sz="1600">
                <a:solidFill>
                  <a:schemeClr val="bg1"/>
                </a:solidFill>
              </a:rPr>
              <a:t>Demográfiai adatok</a:t>
            </a:r>
          </a:p>
          <a:p>
            <a:pPr lvl="1">
              <a:buFont typeface="Arial" charset="0"/>
              <a:buChar char="•"/>
            </a:pPr>
            <a:r>
              <a:rPr lang="hu-HU" sz="1600">
                <a:solidFill>
                  <a:schemeClr val="bg1"/>
                </a:solidFill>
              </a:rPr>
              <a:t>Márkaismertség</a:t>
            </a:r>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31747" name="Picture 8"/>
          <p:cNvPicPr>
            <a:picLocks noChangeArrowheads="1"/>
          </p:cNvPicPr>
          <p:nvPr/>
        </p:nvPicPr>
        <p:blipFill>
          <a:blip r:embed="rId4" cstate="print"/>
          <a:srcRect/>
          <a:stretch>
            <a:fillRect/>
          </a:stretch>
        </p:blipFill>
        <p:spPr bwMode="auto">
          <a:xfrm>
            <a:off x="1403350" y="1341438"/>
            <a:ext cx="7400925" cy="5303837"/>
          </a:xfrm>
          <a:prstGeom prst="rect">
            <a:avLst/>
          </a:prstGeom>
          <a:noFill/>
          <a:ln w="9525">
            <a:noFill/>
            <a:round/>
            <a:headEnd/>
            <a:tailEnd/>
          </a:ln>
        </p:spPr>
      </p:pic>
      <p:pic>
        <p:nvPicPr>
          <p:cNvPr id="31748"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31749"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1750"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31751"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Célozhatóság</a:t>
            </a:r>
          </a:p>
        </p:txBody>
      </p:sp>
      <p:sp>
        <p:nvSpPr>
          <p:cNvPr id="31752" name="Téglalap 8"/>
          <p:cNvSpPr>
            <a:spLocks noChangeArrowheads="1"/>
          </p:cNvSpPr>
          <p:nvPr/>
        </p:nvSpPr>
        <p:spPr bwMode="auto">
          <a:xfrm>
            <a:off x="1619250" y="1844675"/>
            <a:ext cx="7200900" cy="984250"/>
          </a:xfrm>
          <a:prstGeom prst="rect">
            <a:avLst/>
          </a:prstGeom>
          <a:noFill/>
          <a:ln w="9525">
            <a:noFill/>
            <a:miter lim="800000"/>
            <a:headEnd/>
            <a:tailEnd/>
          </a:ln>
        </p:spPr>
        <p:txBody>
          <a:bodyPr>
            <a:spAutoFit/>
          </a:bodyPr>
          <a:lstStyle/>
          <a:p>
            <a:pPr lvl="1">
              <a:spcBef>
                <a:spcPts val="600"/>
              </a:spcBef>
            </a:pPr>
            <a:endParaRPr lang="hu-HU" sz="1600"/>
          </a:p>
          <a:p>
            <a:pPr lvl="1">
              <a:spcBef>
                <a:spcPts val="600"/>
              </a:spcBef>
            </a:pPr>
            <a:endParaRPr lang="hu-HU" sz="1600"/>
          </a:p>
          <a:p>
            <a:pPr lvl="1">
              <a:spcBef>
                <a:spcPts val="600"/>
              </a:spcBef>
            </a:pPr>
            <a:endParaRPr lang="hu-HU" sz="1600"/>
          </a:p>
        </p:txBody>
      </p:sp>
      <p:pic>
        <p:nvPicPr>
          <p:cNvPr id="31753" name="Kép 10" descr="targeting traffic.jpg"/>
          <p:cNvPicPr>
            <a:picLocks noChangeAspect="1"/>
          </p:cNvPicPr>
          <p:nvPr/>
        </p:nvPicPr>
        <p:blipFill>
          <a:blip r:embed="rId7" cstate="print"/>
          <a:srcRect/>
          <a:stretch>
            <a:fillRect/>
          </a:stretch>
        </p:blipFill>
        <p:spPr bwMode="auto">
          <a:xfrm>
            <a:off x="3132138" y="1916113"/>
            <a:ext cx="4176712" cy="45704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4099" name="Picture 8"/>
          <p:cNvPicPr>
            <a:picLocks noChangeArrowheads="1"/>
          </p:cNvPicPr>
          <p:nvPr/>
        </p:nvPicPr>
        <p:blipFill>
          <a:blip r:embed="rId3" cstate="print"/>
          <a:srcRect/>
          <a:stretch>
            <a:fillRect/>
          </a:stretch>
        </p:blipFill>
        <p:spPr bwMode="auto">
          <a:xfrm>
            <a:off x="1476375" y="1341438"/>
            <a:ext cx="7400925" cy="5303837"/>
          </a:xfrm>
          <a:prstGeom prst="rect">
            <a:avLst/>
          </a:prstGeom>
          <a:noFill/>
          <a:ln w="9525">
            <a:noFill/>
            <a:round/>
            <a:headEnd/>
            <a:tailEnd/>
          </a:ln>
        </p:spPr>
      </p:pic>
      <p:pic>
        <p:nvPicPr>
          <p:cNvPr id="4100"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4101"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4102"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4103" name="Text Box 10"/>
          <p:cNvSpPr txBox="1">
            <a:spLocks/>
          </p:cNvSpPr>
          <p:nvPr/>
        </p:nvSpPr>
        <p:spPr bwMode="auto">
          <a:xfrm>
            <a:off x="1331913" y="1268413"/>
            <a:ext cx="4824412" cy="461962"/>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Mit kell tudnunk az internetről</a:t>
            </a:r>
          </a:p>
        </p:txBody>
      </p:sp>
      <p:pic>
        <p:nvPicPr>
          <p:cNvPr id="4104" name="Picture 10" descr="internet_hozzászól"/>
          <p:cNvPicPr>
            <a:picLocks noChangeAspect="1" noChangeArrowheads="1"/>
          </p:cNvPicPr>
          <p:nvPr/>
        </p:nvPicPr>
        <p:blipFill>
          <a:blip r:embed="rId6" cstate="print"/>
          <a:srcRect/>
          <a:stretch>
            <a:fillRect/>
          </a:stretch>
        </p:blipFill>
        <p:spPr bwMode="auto">
          <a:xfrm>
            <a:off x="2411413" y="2060575"/>
            <a:ext cx="5545137" cy="4160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32771" name="Picture 8"/>
          <p:cNvPicPr>
            <a:picLocks noChangeArrowheads="1"/>
          </p:cNvPicPr>
          <p:nvPr/>
        </p:nvPicPr>
        <p:blipFill>
          <a:blip r:embed="rId4" cstate="print"/>
          <a:srcRect/>
          <a:stretch>
            <a:fillRect/>
          </a:stretch>
        </p:blipFill>
        <p:spPr bwMode="auto">
          <a:xfrm>
            <a:off x="1403350" y="1341438"/>
            <a:ext cx="7400925" cy="5303837"/>
          </a:xfrm>
          <a:prstGeom prst="rect">
            <a:avLst/>
          </a:prstGeom>
          <a:noFill/>
          <a:ln w="9525">
            <a:noFill/>
            <a:round/>
            <a:headEnd/>
            <a:tailEnd/>
          </a:ln>
        </p:spPr>
      </p:pic>
      <p:pic>
        <p:nvPicPr>
          <p:cNvPr id="32772"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32773"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2774"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32775"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Célozhatóság</a:t>
            </a:r>
          </a:p>
        </p:txBody>
      </p:sp>
      <p:sp>
        <p:nvSpPr>
          <p:cNvPr id="32776" name="Téglalap 8"/>
          <p:cNvSpPr>
            <a:spLocks noChangeArrowheads="1"/>
          </p:cNvSpPr>
          <p:nvPr/>
        </p:nvSpPr>
        <p:spPr bwMode="auto">
          <a:xfrm>
            <a:off x="1619250" y="1844675"/>
            <a:ext cx="7200900" cy="984250"/>
          </a:xfrm>
          <a:prstGeom prst="rect">
            <a:avLst/>
          </a:prstGeom>
          <a:noFill/>
          <a:ln w="9525">
            <a:noFill/>
            <a:miter lim="800000"/>
            <a:headEnd/>
            <a:tailEnd/>
          </a:ln>
        </p:spPr>
        <p:txBody>
          <a:bodyPr>
            <a:spAutoFit/>
          </a:bodyPr>
          <a:lstStyle/>
          <a:p>
            <a:pPr lvl="1">
              <a:spcBef>
                <a:spcPts val="600"/>
              </a:spcBef>
            </a:pPr>
            <a:endParaRPr lang="hu-HU" sz="1600"/>
          </a:p>
          <a:p>
            <a:pPr lvl="1">
              <a:spcBef>
                <a:spcPts val="600"/>
              </a:spcBef>
            </a:pPr>
            <a:endParaRPr lang="hu-HU" sz="1600"/>
          </a:p>
          <a:p>
            <a:pPr lvl="1">
              <a:spcBef>
                <a:spcPts val="600"/>
              </a:spcBef>
            </a:pPr>
            <a:endParaRPr lang="hu-HU" sz="1600"/>
          </a:p>
        </p:txBody>
      </p:sp>
      <p:sp>
        <p:nvSpPr>
          <p:cNvPr id="32777" name="Szövegdoboz 9"/>
          <p:cNvSpPr txBox="1">
            <a:spLocks noChangeArrowheads="1"/>
          </p:cNvSpPr>
          <p:nvPr/>
        </p:nvSpPr>
        <p:spPr bwMode="auto">
          <a:xfrm>
            <a:off x="1835150" y="2205038"/>
            <a:ext cx="3457575" cy="4092575"/>
          </a:xfrm>
          <a:prstGeom prst="rect">
            <a:avLst/>
          </a:prstGeom>
          <a:noFill/>
          <a:ln w="9525">
            <a:noFill/>
            <a:miter lim="800000"/>
            <a:headEnd/>
            <a:tailEnd/>
          </a:ln>
        </p:spPr>
        <p:txBody>
          <a:bodyPr>
            <a:spAutoFit/>
          </a:bodyPr>
          <a:lstStyle/>
          <a:p>
            <a:pPr>
              <a:buFont typeface="Arial" charset="0"/>
              <a:buChar char="•"/>
            </a:pPr>
            <a:r>
              <a:rPr lang="hu-HU" sz="2000">
                <a:solidFill>
                  <a:schemeClr val="bg1"/>
                </a:solidFill>
              </a:rPr>
              <a:t> Böngésző</a:t>
            </a:r>
          </a:p>
          <a:p>
            <a:pPr>
              <a:buFont typeface="Arial" charset="0"/>
              <a:buChar char="•"/>
            </a:pPr>
            <a:r>
              <a:rPr lang="hu-HU" sz="2000">
                <a:solidFill>
                  <a:schemeClr val="bg1"/>
                </a:solidFill>
              </a:rPr>
              <a:t> Domain</a:t>
            </a:r>
          </a:p>
          <a:p>
            <a:pPr>
              <a:buFont typeface="Arial" charset="0"/>
              <a:buChar char="•"/>
            </a:pPr>
            <a:r>
              <a:rPr lang="hu-HU" sz="2000">
                <a:solidFill>
                  <a:schemeClr val="bg1"/>
                </a:solidFill>
              </a:rPr>
              <a:t> Dátum/Idő</a:t>
            </a:r>
          </a:p>
          <a:p>
            <a:pPr>
              <a:buFont typeface="Arial" charset="0"/>
              <a:buChar char="•"/>
            </a:pPr>
            <a:r>
              <a:rPr lang="hu-HU" sz="2000">
                <a:solidFill>
                  <a:schemeClr val="bg1"/>
                </a:solidFill>
              </a:rPr>
              <a:t> </a:t>
            </a:r>
            <a:r>
              <a:rPr lang="hu-HU" sz="2000" b="1">
                <a:solidFill>
                  <a:schemeClr val="bg1"/>
                </a:solidFill>
              </a:rPr>
              <a:t>Gyakoriság</a:t>
            </a:r>
          </a:p>
          <a:p>
            <a:pPr>
              <a:buFont typeface="Arial" charset="0"/>
              <a:buChar char="•"/>
            </a:pPr>
            <a:r>
              <a:rPr lang="hu-HU" sz="2000">
                <a:solidFill>
                  <a:schemeClr val="bg1"/>
                </a:solidFill>
              </a:rPr>
              <a:t> Keresőszó</a:t>
            </a:r>
          </a:p>
          <a:p>
            <a:pPr>
              <a:buFont typeface="Arial" charset="0"/>
              <a:buChar char="•"/>
            </a:pPr>
            <a:r>
              <a:rPr lang="hu-HU" sz="2000">
                <a:solidFill>
                  <a:schemeClr val="bg1"/>
                </a:solidFill>
              </a:rPr>
              <a:t> Bővítmények</a:t>
            </a:r>
          </a:p>
          <a:p>
            <a:pPr>
              <a:buFont typeface="Arial" charset="0"/>
              <a:buChar char="•"/>
            </a:pPr>
            <a:r>
              <a:rPr lang="hu-HU" sz="2000">
                <a:solidFill>
                  <a:schemeClr val="bg1"/>
                </a:solidFill>
              </a:rPr>
              <a:t> </a:t>
            </a:r>
            <a:r>
              <a:rPr lang="hu-HU" sz="2000" b="1">
                <a:solidFill>
                  <a:schemeClr val="bg1"/>
                </a:solidFill>
              </a:rPr>
              <a:t>GeoIP</a:t>
            </a:r>
          </a:p>
          <a:p>
            <a:pPr>
              <a:buFont typeface="Arial" charset="0"/>
              <a:buChar char="•"/>
            </a:pPr>
            <a:r>
              <a:rPr lang="hu-HU" sz="2000">
                <a:solidFill>
                  <a:schemeClr val="bg1"/>
                </a:solidFill>
              </a:rPr>
              <a:t> </a:t>
            </a:r>
            <a:r>
              <a:rPr lang="hu-HU" sz="2000" b="1">
                <a:solidFill>
                  <a:schemeClr val="bg1"/>
                </a:solidFill>
              </a:rPr>
              <a:t>Konkurencia kizárás</a:t>
            </a:r>
          </a:p>
          <a:p>
            <a:pPr>
              <a:buFont typeface="Arial" charset="0"/>
              <a:buChar char="•"/>
            </a:pPr>
            <a:r>
              <a:rPr lang="hu-HU" sz="2000">
                <a:solidFill>
                  <a:schemeClr val="bg1"/>
                </a:solidFill>
              </a:rPr>
              <a:t> Képernyő felbontás</a:t>
            </a:r>
          </a:p>
          <a:p>
            <a:pPr>
              <a:buFont typeface="Arial" charset="0"/>
              <a:buChar char="•"/>
            </a:pPr>
            <a:r>
              <a:rPr lang="hu-HU" sz="2000">
                <a:solidFill>
                  <a:schemeClr val="bg1"/>
                </a:solidFill>
              </a:rPr>
              <a:t> Mobil</a:t>
            </a:r>
          </a:p>
          <a:p>
            <a:pPr>
              <a:buFont typeface="Arial" charset="0"/>
              <a:buChar char="•"/>
            </a:pPr>
            <a:r>
              <a:rPr lang="hu-HU" sz="2000">
                <a:solidFill>
                  <a:schemeClr val="bg1"/>
                </a:solidFill>
              </a:rPr>
              <a:t> Operációs rendszer</a:t>
            </a:r>
          </a:p>
          <a:p>
            <a:pPr>
              <a:buFont typeface="Arial" charset="0"/>
              <a:buChar char="•"/>
            </a:pPr>
            <a:r>
              <a:rPr lang="hu-HU" sz="2000">
                <a:solidFill>
                  <a:schemeClr val="bg1"/>
                </a:solidFill>
              </a:rPr>
              <a:t> </a:t>
            </a:r>
            <a:r>
              <a:rPr lang="hu-HU" sz="2000" b="1">
                <a:solidFill>
                  <a:schemeClr val="bg1"/>
                </a:solidFill>
              </a:rPr>
              <a:t>Felhasználói adatbázis</a:t>
            </a:r>
          </a:p>
          <a:p>
            <a:pPr>
              <a:buFont typeface="Arial" charset="0"/>
              <a:buChar char="•"/>
            </a:pPr>
            <a:r>
              <a:rPr lang="hu-HU" sz="2000">
                <a:solidFill>
                  <a:schemeClr val="bg1"/>
                </a:solidFill>
              </a:rPr>
              <a:t> …M.O.R.E.</a:t>
            </a:r>
          </a:p>
        </p:txBody>
      </p:sp>
      <p:pic>
        <p:nvPicPr>
          <p:cNvPr id="32778" name="Kép 10" descr="targeting.PNG"/>
          <p:cNvPicPr>
            <a:picLocks noChangeAspect="1"/>
          </p:cNvPicPr>
          <p:nvPr/>
        </p:nvPicPr>
        <p:blipFill>
          <a:blip r:embed="rId7" cstate="print"/>
          <a:srcRect/>
          <a:stretch>
            <a:fillRect/>
          </a:stretch>
        </p:blipFill>
        <p:spPr bwMode="auto">
          <a:xfrm>
            <a:off x="4356100" y="1989138"/>
            <a:ext cx="3887788" cy="1962150"/>
          </a:xfrm>
          <a:prstGeom prst="rect">
            <a:avLst/>
          </a:prstGeom>
          <a:noFill/>
          <a:ln w="9525">
            <a:noFill/>
            <a:miter lim="800000"/>
            <a:headEnd/>
            <a:tailEnd/>
          </a:ln>
        </p:spPr>
      </p:pic>
      <p:pic>
        <p:nvPicPr>
          <p:cNvPr id="32779" name="Picture 10" descr="C:\Users\csabi\Dropbox\munka\sales\prezik\szek_prezi\iwiw.jpg"/>
          <p:cNvPicPr>
            <a:picLocks noChangeAspect="1" noChangeArrowheads="1"/>
          </p:cNvPicPr>
          <p:nvPr/>
        </p:nvPicPr>
        <p:blipFill>
          <a:blip r:embed="rId8" cstate="print"/>
          <a:srcRect/>
          <a:stretch>
            <a:fillRect/>
          </a:stretch>
        </p:blipFill>
        <p:spPr bwMode="auto">
          <a:xfrm>
            <a:off x="5148263" y="4365625"/>
            <a:ext cx="1427162" cy="863600"/>
          </a:xfrm>
          <a:prstGeom prst="rect">
            <a:avLst/>
          </a:prstGeom>
          <a:noFill/>
          <a:ln w="9525">
            <a:noFill/>
            <a:miter lim="800000"/>
            <a:headEnd/>
            <a:tailEnd/>
          </a:ln>
        </p:spPr>
      </p:pic>
      <p:pic>
        <p:nvPicPr>
          <p:cNvPr id="32780" name="Picture 13" descr="freemail"/>
          <p:cNvPicPr>
            <a:picLocks noChangeAspect="1" noChangeArrowheads="1"/>
          </p:cNvPicPr>
          <p:nvPr/>
        </p:nvPicPr>
        <p:blipFill>
          <a:blip r:embed="rId9" cstate="print"/>
          <a:srcRect/>
          <a:stretch>
            <a:fillRect/>
          </a:stretch>
        </p:blipFill>
        <p:spPr bwMode="auto">
          <a:xfrm>
            <a:off x="6300788" y="5516563"/>
            <a:ext cx="2286000" cy="4572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33795" name="Picture 8"/>
          <p:cNvPicPr>
            <a:picLocks noChangeArrowheads="1"/>
          </p:cNvPicPr>
          <p:nvPr/>
        </p:nvPicPr>
        <p:blipFill>
          <a:blip r:embed="rId4" cstate="print"/>
          <a:srcRect/>
          <a:stretch>
            <a:fillRect/>
          </a:stretch>
        </p:blipFill>
        <p:spPr bwMode="auto">
          <a:xfrm>
            <a:off x="1403350" y="1341438"/>
            <a:ext cx="7400925" cy="5303837"/>
          </a:xfrm>
          <a:prstGeom prst="rect">
            <a:avLst/>
          </a:prstGeom>
          <a:noFill/>
          <a:ln w="9525">
            <a:noFill/>
            <a:round/>
            <a:headEnd/>
            <a:tailEnd/>
          </a:ln>
        </p:spPr>
      </p:pic>
      <p:pic>
        <p:nvPicPr>
          <p:cNvPr id="33796"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33797"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3798"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33799"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M.OR.E.</a:t>
            </a:r>
          </a:p>
        </p:txBody>
      </p:sp>
      <p:sp>
        <p:nvSpPr>
          <p:cNvPr id="33800" name="Téglalap 8"/>
          <p:cNvSpPr>
            <a:spLocks noChangeArrowheads="1"/>
          </p:cNvSpPr>
          <p:nvPr/>
        </p:nvSpPr>
        <p:spPr bwMode="auto">
          <a:xfrm>
            <a:off x="1619250" y="1844675"/>
            <a:ext cx="7200900" cy="984250"/>
          </a:xfrm>
          <a:prstGeom prst="rect">
            <a:avLst/>
          </a:prstGeom>
          <a:noFill/>
          <a:ln w="9525">
            <a:noFill/>
            <a:miter lim="800000"/>
            <a:headEnd/>
            <a:tailEnd/>
          </a:ln>
        </p:spPr>
        <p:txBody>
          <a:bodyPr>
            <a:spAutoFit/>
          </a:bodyPr>
          <a:lstStyle/>
          <a:p>
            <a:pPr lvl="1">
              <a:spcBef>
                <a:spcPts val="600"/>
              </a:spcBef>
            </a:pPr>
            <a:endParaRPr lang="hu-HU" sz="1600"/>
          </a:p>
          <a:p>
            <a:pPr lvl="1">
              <a:spcBef>
                <a:spcPts val="600"/>
              </a:spcBef>
            </a:pPr>
            <a:endParaRPr lang="hu-HU" sz="1600"/>
          </a:p>
          <a:p>
            <a:pPr lvl="1">
              <a:spcBef>
                <a:spcPts val="600"/>
              </a:spcBef>
            </a:pPr>
            <a:endParaRPr lang="hu-HU" sz="1600"/>
          </a:p>
        </p:txBody>
      </p:sp>
      <p:pic>
        <p:nvPicPr>
          <p:cNvPr id="33801" name="Kép 9" descr="adverticum_retarget_mod_small.jpg"/>
          <p:cNvPicPr>
            <a:picLocks noChangeAspect="1"/>
          </p:cNvPicPr>
          <p:nvPr/>
        </p:nvPicPr>
        <p:blipFill>
          <a:blip r:embed="rId7" cstate="print">
            <a:lum contrast="-20000"/>
          </a:blip>
          <a:srcRect/>
          <a:stretch>
            <a:fillRect/>
          </a:stretch>
        </p:blipFill>
        <p:spPr bwMode="auto">
          <a:xfrm>
            <a:off x="1400175" y="2565400"/>
            <a:ext cx="7434263" cy="3671888"/>
          </a:xfrm>
          <a:prstGeom prst="rect">
            <a:avLst/>
          </a:prstGeom>
          <a:noFill/>
          <a:ln w="9525">
            <a:noFill/>
            <a:miter lim="800000"/>
            <a:headEnd/>
            <a:tailEnd/>
          </a:ln>
        </p:spPr>
      </p:pic>
      <p:sp>
        <p:nvSpPr>
          <p:cNvPr id="33802" name="Szövegdoboz 10"/>
          <p:cNvSpPr txBox="1">
            <a:spLocks noChangeArrowheads="1"/>
          </p:cNvSpPr>
          <p:nvPr/>
        </p:nvSpPr>
        <p:spPr bwMode="auto">
          <a:xfrm>
            <a:off x="1763713" y="1916113"/>
            <a:ext cx="2520950" cy="457200"/>
          </a:xfrm>
          <a:prstGeom prst="rect">
            <a:avLst/>
          </a:prstGeom>
          <a:noFill/>
          <a:ln w="9525">
            <a:noFill/>
            <a:miter lim="800000"/>
            <a:headEnd/>
            <a:tailEnd/>
          </a:ln>
        </p:spPr>
        <p:txBody>
          <a:bodyPr>
            <a:spAutoFit/>
          </a:bodyPr>
          <a:lstStyle/>
          <a:p>
            <a:r>
              <a:rPr lang="hu-HU" sz="2400" b="1">
                <a:solidFill>
                  <a:schemeClr val="bg1"/>
                </a:solidFill>
              </a:rPr>
              <a:t>Retargeting</a:t>
            </a:r>
            <a:endParaRPr lang="hu-HU" b="1">
              <a:solidFill>
                <a:schemeClr val="bg1"/>
              </a:solidFill>
            </a:endParaRP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34819"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34820"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34821"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4822" name="Picture 9"/>
          <p:cNvPicPr>
            <a:picLocks noChangeArrowheads="1"/>
          </p:cNvPicPr>
          <p:nvPr/>
        </p:nvPicPr>
        <p:blipFill>
          <a:blip r:embed="rId5" cstate="print"/>
          <a:srcRect/>
          <a:stretch>
            <a:fillRect/>
          </a:stretch>
        </p:blipFill>
        <p:spPr bwMode="auto">
          <a:xfrm>
            <a:off x="1174750" y="1268413"/>
            <a:ext cx="5484813" cy="576262"/>
          </a:xfrm>
          <a:prstGeom prst="rect">
            <a:avLst/>
          </a:prstGeom>
          <a:noFill/>
          <a:ln w="9525">
            <a:noFill/>
            <a:round/>
            <a:headEnd/>
            <a:tailEnd/>
          </a:ln>
        </p:spPr>
      </p:pic>
      <p:sp>
        <p:nvSpPr>
          <p:cNvPr id="34823" name="Text Box 10"/>
          <p:cNvSpPr txBox="1">
            <a:spLocks/>
          </p:cNvSpPr>
          <p:nvPr/>
        </p:nvSpPr>
        <p:spPr bwMode="auto">
          <a:xfrm>
            <a:off x="1331913" y="1268413"/>
            <a:ext cx="5400675"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Az online hirdetési piac felépítése</a:t>
            </a:r>
          </a:p>
        </p:txBody>
      </p:sp>
      <p:pic>
        <p:nvPicPr>
          <p:cNvPr id="34824" name="Picture 9" descr="piac"/>
          <p:cNvPicPr>
            <a:picLocks noChangeAspect="1" noChangeArrowheads="1"/>
          </p:cNvPicPr>
          <p:nvPr/>
        </p:nvPicPr>
        <p:blipFill>
          <a:blip r:embed="rId6" cstate="print"/>
          <a:srcRect/>
          <a:stretch>
            <a:fillRect/>
          </a:stretch>
        </p:blipFill>
        <p:spPr bwMode="auto">
          <a:xfrm>
            <a:off x="2195513" y="2133600"/>
            <a:ext cx="6461125" cy="4313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35843"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35844"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35845"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5846"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35847" name="Text Box 10"/>
          <p:cNvSpPr txBox="1">
            <a:spLocks/>
          </p:cNvSpPr>
          <p:nvPr/>
        </p:nvSpPr>
        <p:spPr bwMode="auto">
          <a:xfrm>
            <a:off x="1331913" y="1268413"/>
            <a:ext cx="46799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A hirdetés útja a felhasználóig</a:t>
            </a:r>
          </a:p>
        </p:txBody>
      </p:sp>
      <p:pic>
        <p:nvPicPr>
          <p:cNvPr id="35848" name="Tartalom helye 3"/>
          <p:cNvPicPr>
            <a:picLocks noChangeArrowheads="1"/>
          </p:cNvPicPr>
          <p:nvPr/>
        </p:nvPicPr>
        <p:blipFill>
          <a:blip r:embed="rId6" cstate="print"/>
          <a:srcRect/>
          <a:stretch>
            <a:fillRect/>
          </a:stretch>
        </p:blipFill>
        <p:spPr bwMode="auto">
          <a:xfrm>
            <a:off x="1516063" y="2303463"/>
            <a:ext cx="7423150" cy="1731962"/>
          </a:xfrm>
          <a:prstGeom prst="rect">
            <a:avLst/>
          </a:prstGeom>
          <a:noFill/>
          <a:ln w="9525">
            <a:noFill/>
            <a:miter lim="800000"/>
            <a:headEnd/>
            <a:tailEnd/>
          </a:ln>
        </p:spPr>
      </p:pic>
      <p:sp>
        <p:nvSpPr>
          <p:cNvPr id="35849" name="Szövegdoboz 5"/>
          <p:cNvSpPr txBox="1">
            <a:spLocks noChangeArrowheads="1"/>
          </p:cNvSpPr>
          <p:nvPr/>
        </p:nvSpPr>
        <p:spPr bwMode="auto">
          <a:xfrm>
            <a:off x="1476375" y="4005263"/>
            <a:ext cx="1547813" cy="549275"/>
          </a:xfrm>
          <a:prstGeom prst="rect">
            <a:avLst/>
          </a:prstGeom>
          <a:noFill/>
          <a:ln w="9525">
            <a:noFill/>
            <a:miter lim="800000"/>
            <a:headEnd/>
            <a:tailEnd/>
          </a:ln>
        </p:spPr>
        <p:txBody>
          <a:bodyPr>
            <a:spAutoFit/>
          </a:bodyPr>
          <a:lstStyle/>
          <a:p>
            <a:pPr>
              <a:buFont typeface="Arial" charset="0"/>
              <a:buChar char="•"/>
            </a:pPr>
            <a:r>
              <a:rPr lang="hu-HU" sz="1500">
                <a:solidFill>
                  <a:schemeClr val="bg1"/>
                </a:solidFill>
                <a:latin typeface="Calibri" pitchFamily="34" charset="0"/>
              </a:rPr>
              <a:t> Marketing célok megfogalmazása</a:t>
            </a:r>
          </a:p>
        </p:txBody>
      </p:sp>
      <p:sp>
        <p:nvSpPr>
          <p:cNvPr id="35850" name="Szövegdoboz 6"/>
          <p:cNvSpPr txBox="1">
            <a:spLocks noChangeArrowheads="1"/>
          </p:cNvSpPr>
          <p:nvPr/>
        </p:nvSpPr>
        <p:spPr bwMode="auto">
          <a:xfrm>
            <a:off x="3059113" y="4005263"/>
            <a:ext cx="1335087" cy="1314450"/>
          </a:xfrm>
          <a:prstGeom prst="rect">
            <a:avLst/>
          </a:prstGeom>
          <a:noFill/>
          <a:ln w="9525">
            <a:noFill/>
            <a:miter lim="800000"/>
            <a:headEnd/>
            <a:tailEnd/>
          </a:ln>
        </p:spPr>
        <p:txBody>
          <a:bodyPr>
            <a:spAutoFit/>
          </a:bodyPr>
          <a:lstStyle/>
          <a:p>
            <a:pPr>
              <a:buFont typeface="Arial" charset="0"/>
              <a:buChar char="•"/>
            </a:pPr>
            <a:r>
              <a:rPr lang="hu-HU" sz="1600">
                <a:solidFill>
                  <a:schemeClr val="bg1"/>
                </a:solidFill>
                <a:latin typeface="Calibri" pitchFamily="34" charset="0"/>
              </a:rPr>
              <a:t> Kampány-</a:t>
            </a:r>
          </a:p>
          <a:p>
            <a:pPr>
              <a:buFont typeface="Arial" charset="0"/>
              <a:buChar char="•"/>
            </a:pPr>
            <a:r>
              <a:rPr lang="hu-HU" sz="1600">
                <a:solidFill>
                  <a:schemeClr val="bg1"/>
                </a:solidFill>
                <a:latin typeface="Calibri" pitchFamily="34" charset="0"/>
              </a:rPr>
              <a:t> Kreatív-</a:t>
            </a:r>
          </a:p>
          <a:p>
            <a:pPr>
              <a:buFont typeface="Arial" charset="0"/>
              <a:buChar char="•"/>
            </a:pPr>
            <a:r>
              <a:rPr lang="hu-HU" sz="1600">
                <a:solidFill>
                  <a:schemeClr val="bg1"/>
                </a:solidFill>
                <a:latin typeface="Calibri" pitchFamily="34" charset="0"/>
              </a:rPr>
              <a:t> Média- </a:t>
            </a:r>
          </a:p>
          <a:p>
            <a:pPr>
              <a:buFont typeface="Arial" charset="0"/>
              <a:buChar char="•"/>
            </a:pPr>
            <a:endParaRPr lang="hu-HU" sz="1600">
              <a:solidFill>
                <a:schemeClr val="bg1"/>
              </a:solidFill>
              <a:latin typeface="Calibri" pitchFamily="34" charset="0"/>
            </a:endParaRPr>
          </a:p>
          <a:p>
            <a:r>
              <a:rPr lang="hu-HU" sz="1600">
                <a:solidFill>
                  <a:schemeClr val="bg1"/>
                </a:solidFill>
                <a:latin typeface="Calibri" pitchFamily="34" charset="0"/>
              </a:rPr>
              <a:t> stratégia</a:t>
            </a:r>
          </a:p>
        </p:txBody>
      </p:sp>
      <p:sp>
        <p:nvSpPr>
          <p:cNvPr id="35851" name="Szövegdoboz 7"/>
          <p:cNvSpPr txBox="1">
            <a:spLocks noChangeArrowheads="1"/>
          </p:cNvSpPr>
          <p:nvPr/>
        </p:nvSpPr>
        <p:spPr bwMode="auto">
          <a:xfrm>
            <a:off x="4572000" y="4005263"/>
            <a:ext cx="1335088" cy="1006475"/>
          </a:xfrm>
          <a:prstGeom prst="rect">
            <a:avLst/>
          </a:prstGeom>
          <a:noFill/>
          <a:ln w="9525">
            <a:noFill/>
            <a:miter lim="800000"/>
            <a:headEnd/>
            <a:tailEnd/>
          </a:ln>
        </p:spPr>
        <p:txBody>
          <a:bodyPr>
            <a:spAutoFit/>
          </a:bodyPr>
          <a:lstStyle/>
          <a:p>
            <a:pPr>
              <a:buFont typeface="Arial" charset="0"/>
              <a:buChar char="•"/>
            </a:pPr>
            <a:r>
              <a:rPr lang="hu-HU" sz="1500">
                <a:solidFill>
                  <a:schemeClr val="bg1"/>
                </a:solidFill>
                <a:latin typeface="Calibri" pitchFamily="34" charset="0"/>
              </a:rPr>
              <a:t> Hirdetések megjelenítése </a:t>
            </a:r>
          </a:p>
          <a:p>
            <a:pPr>
              <a:buFont typeface="Arial" charset="0"/>
              <a:buChar char="•"/>
            </a:pPr>
            <a:r>
              <a:rPr lang="hu-HU" sz="1500">
                <a:solidFill>
                  <a:schemeClr val="bg1"/>
                </a:solidFill>
                <a:latin typeface="Calibri" pitchFamily="34" charset="0"/>
              </a:rPr>
              <a:t> Targetálások biztosítása</a:t>
            </a:r>
          </a:p>
        </p:txBody>
      </p:sp>
      <p:sp>
        <p:nvSpPr>
          <p:cNvPr id="35852" name="Szövegdoboz 8"/>
          <p:cNvSpPr txBox="1">
            <a:spLocks noChangeArrowheads="1"/>
          </p:cNvSpPr>
          <p:nvPr/>
        </p:nvSpPr>
        <p:spPr bwMode="auto">
          <a:xfrm>
            <a:off x="7092950" y="4076700"/>
            <a:ext cx="1881188" cy="1235075"/>
          </a:xfrm>
          <a:prstGeom prst="rect">
            <a:avLst/>
          </a:prstGeom>
          <a:noFill/>
          <a:ln w="9525">
            <a:noFill/>
            <a:miter lim="800000"/>
            <a:headEnd/>
            <a:tailEnd/>
          </a:ln>
        </p:spPr>
        <p:txBody>
          <a:bodyPr>
            <a:spAutoFit/>
          </a:bodyPr>
          <a:lstStyle/>
          <a:p>
            <a:r>
              <a:rPr lang="hu-HU" sz="1500">
                <a:solidFill>
                  <a:schemeClr val="bg1"/>
                </a:solidFill>
                <a:latin typeface="Calibri" pitchFamily="34" charset="0"/>
              </a:rPr>
              <a:t>A hirdetést:</a:t>
            </a:r>
          </a:p>
          <a:p>
            <a:pPr>
              <a:buFont typeface="Arial" charset="0"/>
              <a:buChar char="•"/>
            </a:pPr>
            <a:r>
              <a:rPr lang="hu-HU" sz="1500">
                <a:solidFill>
                  <a:schemeClr val="bg1"/>
                </a:solidFill>
                <a:latin typeface="Calibri" pitchFamily="34" charset="0"/>
              </a:rPr>
              <a:t> Látja (ADV)</a:t>
            </a:r>
          </a:p>
          <a:p>
            <a:pPr>
              <a:buFont typeface="Arial" charset="0"/>
              <a:buChar char="•"/>
            </a:pPr>
            <a:r>
              <a:rPr lang="hu-HU" sz="1500">
                <a:solidFill>
                  <a:schemeClr val="bg1"/>
                </a:solidFill>
                <a:latin typeface="Calibri" pitchFamily="34" charset="0"/>
              </a:rPr>
              <a:t> Kattint (CT)</a:t>
            </a:r>
          </a:p>
          <a:p>
            <a:pPr>
              <a:buFont typeface="Arial" charset="0"/>
              <a:buChar char="•"/>
            </a:pPr>
            <a:r>
              <a:rPr lang="hu-HU" sz="1500">
                <a:solidFill>
                  <a:schemeClr val="bg1"/>
                </a:solidFill>
                <a:latin typeface="Calibri" pitchFamily="34" charset="0"/>
              </a:rPr>
              <a:t> Elmegy a céloldalra   (Post-action)</a:t>
            </a:r>
          </a:p>
        </p:txBody>
      </p:sp>
      <p:sp>
        <p:nvSpPr>
          <p:cNvPr id="35853" name="Szövegdoboz 9"/>
          <p:cNvSpPr txBox="1">
            <a:spLocks noChangeArrowheads="1"/>
          </p:cNvSpPr>
          <p:nvPr/>
        </p:nvSpPr>
        <p:spPr bwMode="auto">
          <a:xfrm>
            <a:off x="6011863" y="4076700"/>
            <a:ext cx="1335087" cy="1006475"/>
          </a:xfrm>
          <a:prstGeom prst="rect">
            <a:avLst/>
          </a:prstGeom>
          <a:noFill/>
          <a:ln w="9525">
            <a:noFill/>
            <a:miter lim="800000"/>
            <a:headEnd/>
            <a:tailEnd/>
          </a:ln>
        </p:spPr>
        <p:txBody>
          <a:bodyPr>
            <a:spAutoFit/>
          </a:bodyPr>
          <a:lstStyle/>
          <a:p>
            <a:pPr>
              <a:buFont typeface="Arial" charset="0"/>
              <a:buChar char="•"/>
            </a:pPr>
            <a:r>
              <a:rPr lang="hu-HU" sz="1500">
                <a:solidFill>
                  <a:schemeClr val="bg1"/>
                </a:solidFill>
                <a:latin typeface="Calibri" pitchFamily="34" charset="0"/>
              </a:rPr>
              <a:t> Tartalom</a:t>
            </a:r>
          </a:p>
          <a:p>
            <a:pPr>
              <a:buFont typeface="Arial" charset="0"/>
              <a:buChar char="•"/>
            </a:pPr>
            <a:r>
              <a:rPr lang="hu-HU" sz="1500">
                <a:solidFill>
                  <a:schemeClr val="bg1"/>
                </a:solidFill>
                <a:latin typeface="Calibri" pitchFamily="34" charset="0"/>
              </a:rPr>
              <a:t> Közönség a hirdető számára</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36867" name="Picture 8"/>
          <p:cNvPicPr>
            <a:picLocks noChangeArrowheads="1"/>
          </p:cNvPicPr>
          <p:nvPr/>
        </p:nvPicPr>
        <p:blipFill>
          <a:blip r:embed="rId3" cstate="print"/>
          <a:srcRect/>
          <a:stretch>
            <a:fillRect/>
          </a:stretch>
        </p:blipFill>
        <p:spPr bwMode="auto">
          <a:xfrm>
            <a:off x="1476375" y="1341438"/>
            <a:ext cx="7400925" cy="5303837"/>
          </a:xfrm>
          <a:prstGeom prst="rect">
            <a:avLst/>
          </a:prstGeom>
          <a:noFill/>
          <a:ln w="9525">
            <a:noFill/>
            <a:round/>
            <a:headEnd/>
            <a:tailEnd/>
          </a:ln>
        </p:spPr>
      </p:pic>
      <p:pic>
        <p:nvPicPr>
          <p:cNvPr id="36868"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36869"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6870"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36871"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…és vissza</a:t>
            </a:r>
          </a:p>
        </p:txBody>
      </p:sp>
      <p:pic>
        <p:nvPicPr>
          <p:cNvPr id="36872" name="Tartalom helye 3"/>
          <p:cNvPicPr>
            <a:picLocks noChangeArrowheads="1"/>
          </p:cNvPicPr>
          <p:nvPr/>
        </p:nvPicPr>
        <p:blipFill>
          <a:blip r:embed="rId6" cstate="print"/>
          <a:srcRect/>
          <a:stretch>
            <a:fillRect/>
          </a:stretch>
        </p:blipFill>
        <p:spPr bwMode="auto">
          <a:xfrm>
            <a:off x="1476375" y="2349500"/>
            <a:ext cx="7423150" cy="1516063"/>
          </a:xfrm>
          <a:prstGeom prst="rect">
            <a:avLst/>
          </a:prstGeom>
          <a:noFill/>
          <a:ln w="9525">
            <a:noFill/>
            <a:miter lim="800000"/>
            <a:headEnd/>
            <a:tailEnd/>
          </a:ln>
        </p:spPr>
      </p:pic>
      <p:sp>
        <p:nvSpPr>
          <p:cNvPr id="36873" name="Szövegdoboz 5"/>
          <p:cNvSpPr txBox="1">
            <a:spLocks noChangeArrowheads="1"/>
          </p:cNvSpPr>
          <p:nvPr/>
        </p:nvSpPr>
        <p:spPr bwMode="auto">
          <a:xfrm>
            <a:off x="1547813" y="4076700"/>
            <a:ext cx="1546225" cy="565150"/>
          </a:xfrm>
          <a:prstGeom prst="rect">
            <a:avLst/>
          </a:prstGeom>
          <a:noFill/>
          <a:ln w="9525">
            <a:noFill/>
            <a:miter lim="800000"/>
            <a:headEnd/>
            <a:tailEnd/>
          </a:ln>
        </p:spPr>
        <p:txBody>
          <a:bodyPr>
            <a:spAutoFit/>
          </a:bodyPr>
          <a:lstStyle/>
          <a:p>
            <a:pPr>
              <a:buFont typeface="Arial" charset="0"/>
              <a:buChar char="•"/>
            </a:pPr>
            <a:r>
              <a:rPr lang="hu-HU" sz="1600">
                <a:solidFill>
                  <a:schemeClr val="bg1"/>
                </a:solidFill>
                <a:latin typeface="Calibri" pitchFamily="34" charset="0"/>
              </a:rPr>
              <a:t> </a:t>
            </a:r>
            <a:r>
              <a:rPr lang="hu-HU" sz="1500">
                <a:solidFill>
                  <a:schemeClr val="bg1"/>
                </a:solidFill>
                <a:latin typeface="Calibri" pitchFamily="34" charset="0"/>
              </a:rPr>
              <a:t>Kampány értékelése</a:t>
            </a:r>
          </a:p>
        </p:txBody>
      </p:sp>
      <p:sp>
        <p:nvSpPr>
          <p:cNvPr id="36874" name="Szövegdoboz 6"/>
          <p:cNvSpPr txBox="1">
            <a:spLocks noChangeArrowheads="1"/>
          </p:cNvSpPr>
          <p:nvPr/>
        </p:nvSpPr>
        <p:spPr bwMode="auto">
          <a:xfrm>
            <a:off x="2987675" y="4076700"/>
            <a:ext cx="1335088" cy="1006475"/>
          </a:xfrm>
          <a:prstGeom prst="rect">
            <a:avLst/>
          </a:prstGeom>
          <a:noFill/>
          <a:ln w="9525">
            <a:noFill/>
            <a:miter lim="800000"/>
            <a:headEnd/>
            <a:tailEnd/>
          </a:ln>
        </p:spPr>
        <p:txBody>
          <a:bodyPr>
            <a:spAutoFit/>
          </a:bodyPr>
          <a:lstStyle/>
          <a:p>
            <a:pPr>
              <a:buFont typeface="Arial" charset="0"/>
              <a:buChar char="•"/>
            </a:pPr>
            <a:r>
              <a:rPr lang="hu-HU" sz="1500">
                <a:solidFill>
                  <a:schemeClr val="bg1"/>
                </a:solidFill>
                <a:latin typeface="Calibri" pitchFamily="34" charset="0"/>
              </a:rPr>
              <a:t> Statisztika alapján a hirdetések optimalizálása</a:t>
            </a:r>
          </a:p>
        </p:txBody>
      </p:sp>
      <p:sp>
        <p:nvSpPr>
          <p:cNvPr id="36875" name="Szövegdoboz 7"/>
          <p:cNvSpPr txBox="1">
            <a:spLocks noChangeArrowheads="1"/>
          </p:cNvSpPr>
          <p:nvPr/>
        </p:nvSpPr>
        <p:spPr bwMode="auto">
          <a:xfrm>
            <a:off x="4500563" y="4076700"/>
            <a:ext cx="1655762" cy="1708150"/>
          </a:xfrm>
          <a:prstGeom prst="rect">
            <a:avLst/>
          </a:prstGeom>
          <a:noFill/>
          <a:ln w="9525">
            <a:noFill/>
            <a:miter lim="800000"/>
            <a:headEnd/>
            <a:tailEnd/>
          </a:ln>
        </p:spPr>
        <p:txBody>
          <a:bodyPr>
            <a:spAutoFit/>
          </a:bodyPr>
          <a:lstStyle/>
          <a:p>
            <a:pPr>
              <a:buFont typeface="Arial" charset="0"/>
              <a:buChar char="•"/>
            </a:pPr>
            <a:r>
              <a:rPr lang="hu-HU" sz="1500">
                <a:solidFill>
                  <a:schemeClr val="bg1"/>
                </a:solidFill>
                <a:latin typeface="Calibri" pitchFamily="34" charset="0"/>
              </a:rPr>
              <a:t>  Független statisztika a szereplők számára a kampány futása közben</a:t>
            </a:r>
          </a:p>
          <a:p>
            <a:pPr>
              <a:buFont typeface="Arial" charset="0"/>
              <a:buChar char="•"/>
            </a:pPr>
            <a:r>
              <a:rPr lang="hu-HU" sz="1500">
                <a:solidFill>
                  <a:schemeClr val="bg1"/>
                </a:solidFill>
                <a:latin typeface="Calibri" pitchFamily="34" charset="0"/>
              </a:rPr>
              <a:t> Kampányjelentés a kampány végén</a:t>
            </a:r>
            <a:r>
              <a:rPr lang="hu-HU" sz="1600">
                <a:solidFill>
                  <a:schemeClr val="tx1"/>
                </a:solidFill>
                <a:latin typeface="Calibri" pitchFamily="34" charset="0"/>
              </a:rPr>
              <a:t>  </a:t>
            </a:r>
          </a:p>
        </p:txBody>
      </p:sp>
      <p:sp>
        <p:nvSpPr>
          <p:cNvPr id="36876" name="Szövegdoboz 8"/>
          <p:cNvSpPr txBox="1">
            <a:spLocks noChangeArrowheads="1"/>
          </p:cNvSpPr>
          <p:nvPr/>
        </p:nvSpPr>
        <p:spPr bwMode="auto">
          <a:xfrm>
            <a:off x="7235825" y="4076700"/>
            <a:ext cx="1730375" cy="1235075"/>
          </a:xfrm>
          <a:prstGeom prst="rect">
            <a:avLst/>
          </a:prstGeom>
          <a:noFill/>
          <a:ln w="9525">
            <a:noFill/>
            <a:miter lim="800000"/>
            <a:headEnd/>
            <a:tailEnd/>
          </a:ln>
        </p:spPr>
        <p:txBody>
          <a:bodyPr>
            <a:spAutoFit/>
          </a:bodyPr>
          <a:lstStyle/>
          <a:p>
            <a:pPr>
              <a:buFont typeface="Arial" charset="0"/>
              <a:buChar char="•"/>
            </a:pPr>
            <a:r>
              <a:rPr lang="hu-HU" sz="1500">
                <a:solidFill>
                  <a:schemeClr val="bg1"/>
                </a:solidFill>
                <a:latin typeface="Calibri" pitchFamily="34" charset="0"/>
              </a:rPr>
              <a:t> Statisztika a tevékenységéről</a:t>
            </a:r>
          </a:p>
          <a:p>
            <a:pPr>
              <a:buFont typeface="Arial" charset="0"/>
              <a:buChar char="•"/>
            </a:pPr>
            <a:r>
              <a:rPr lang="hu-HU" sz="1500">
                <a:solidFill>
                  <a:schemeClr val="bg1"/>
                </a:solidFill>
                <a:latin typeface="Calibri" pitchFamily="34" charset="0"/>
              </a:rPr>
              <a:t> Ez alapján később hirdetések a számára</a:t>
            </a:r>
          </a:p>
        </p:txBody>
      </p:sp>
      <p:sp>
        <p:nvSpPr>
          <p:cNvPr id="36877" name="Szövegdoboz 9"/>
          <p:cNvSpPr txBox="1">
            <a:spLocks noChangeArrowheads="1"/>
          </p:cNvSpPr>
          <p:nvPr/>
        </p:nvSpPr>
        <p:spPr bwMode="auto">
          <a:xfrm>
            <a:off x="6156325" y="4149725"/>
            <a:ext cx="1457325" cy="777875"/>
          </a:xfrm>
          <a:prstGeom prst="rect">
            <a:avLst/>
          </a:prstGeom>
          <a:noFill/>
          <a:ln w="9525">
            <a:noFill/>
            <a:miter lim="800000"/>
            <a:headEnd/>
            <a:tailEnd/>
          </a:ln>
        </p:spPr>
        <p:txBody>
          <a:bodyPr>
            <a:spAutoFit/>
          </a:bodyPr>
          <a:lstStyle/>
          <a:p>
            <a:pPr>
              <a:buFont typeface="Arial" charset="0"/>
              <a:buChar char="•"/>
            </a:pPr>
            <a:r>
              <a:rPr lang="hu-HU" sz="1500">
                <a:solidFill>
                  <a:schemeClr val="bg1"/>
                </a:solidFill>
                <a:latin typeface="Calibri" pitchFamily="34" charset="0"/>
              </a:rPr>
              <a:t> Hirdetési helyek értékelése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37891"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37892"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37893"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7894"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37895"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Hirdetők</a:t>
            </a:r>
          </a:p>
        </p:txBody>
      </p:sp>
      <p:sp>
        <p:nvSpPr>
          <p:cNvPr id="37897" name="Text Box 10"/>
          <p:cNvSpPr txBox="1">
            <a:spLocks/>
          </p:cNvSpPr>
          <p:nvPr/>
        </p:nvSpPr>
        <p:spPr bwMode="auto">
          <a:xfrm>
            <a:off x="6948488" y="6381750"/>
            <a:ext cx="1727200" cy="274638"/>
          </a:xfrm>
          <a:prstGeom prst="rect">
            <a:avLst/>
          </a:prstGeom>
          <a:noFill/>
          <a:ln w="9525">
            <a:noFill/>
            <a:miter lim="800000"/>
            <a:headEnd/>
            <a:tailEnd/>
          </a:ln>
        </p:spPr>
        <p:txBody>
          <a:bodyPr>
            <a:spAutoFit/>
          </a:bodyPr>
          <a:lstStyle/>
          <a:p>
            <a:pPr algn="r">
              <a:spcBef>
                <a:spcPct val="50000"/>
              </a:spcBef>
            </a:pPr>
            <a:r>
              <a:rPr lang="hu-HU" dirty="0">
                <a:hlinkClick r:id="rId6"/>
              </a:rPr>
              <a:t>Forrás</a:t>
            </a:r>
            <a:endParaRPr lang="hu-HU" dirty="0"/>
          </a:p>
        </p:txBody>
      </p:sp>
      <p:pic>
        <p:nvPicPr>
          <p:cNvPr id="10" name="Kép 9" descr="online_reklamkoltes_szektorok_2010.png"/>
          <p:cNvPicPr>
            <a:picLocks noChangeAspect="1"/>
          </p:cNvPicPr>
          <p:nvPr/>
        </p:nvPicPr>
        <p:blipFill>
          <a:blip r:embed="rId7" cstate="print"/>
          <a:stretch>
            <a:fillRect/>
          </a:stretch>
        </p:blipFill>
        <p:spPr>
          <a:xfrm>
            <a:off x="1619672" y="2348880"/>
            <a:ext cx="7128792" cy="3397114"/>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38915"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38916"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38917"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8918"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38919"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Hirdetők</a:t>
            </a:r>
          </a:p>
        </p:txBody>
      </p:sp>
      <p:sp>
        <p:nvSpPr>
          <p:cNvPr id="38921" name="Text Box 11"/>
          <p:cNvSpPr txBox="1">
            <a:spLocks/>
          </p:cNvSpPr>
          <p:nvPr/>
        </p:nvSpPr>
        <p:spPr bwMode="auto">
          <a:xfrm>
            <a:off x="6948488" y="6381750"/>
            <a:ext cx="1727200" cy="274638"/>
          </a:xfrm>
          <a:prstGeom prst="rect">
            <a:avLst/>
          </a:prstGeom>
          <a:noFill/>
          <a:ln w="9525">
            <a:noFill/>
            <a:miter lim="800000"/>
            <a:headEnd/>
            <a:tailEnd/>
          </a:ln>
        </p:spPr>
        <p:txBody>
          <a:bodyPr>
            <a:spAutoFit/>
          </a:bodyPr>
          <a:lstStyle/>
          <a:p>
            <a:pPr algn="r">
              <a:spcBef>
                <a:spcPct val="50000"/>
              </a:spcBef>
            </a:pPr>
            <a:r>
              <a:rPr lang="hu-HU" dirty="0">
                <a:hlinkClick r:id="rId6"/>
              </a:rPr>
              <a:t>Forrás</a:t>
            </a:r>
            <a:endParaRPr lang="hu-HU" dirty="0"/>
          </a:p>
        </p:txBody>
      </p:sp>
      <p:pic>
        <p:nvPicPr>
          <p:cNvPr id="10" name="Kép 9" descr="online_reklamkoltes_hirdetok_2010.png"/>
          <p:cNvPicPr>
            <a:picLocks noChangeAspect="1"/>
          </p:cNvPicPr>
          <p:nvPr/>
        </p:nvPicPr>
        <p:blipFill>
          <a:blip r:embed="rId7" cstate="print"/>
          <a:stretch>
            <a:fillRect/>
          </a:stretch>
        </p:blipFill>
        <p:spPr>
          <a:xfrm>
            <a:off x="1547664" y="2204864"/>
            <a:ext cx="7256504" cy="3528392"/>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39939"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39940"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39941"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39942"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39943"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Ügynökségek</a:t>
            </a:r>
          </a:p>
        </p:txBody>
      </p:sp>
      <p:pic>
        <p:nvPicPr>
          <p:cNvPr id="39944" name="Picture 9" descr="carnation_logo"/>
          <p:cNvPicPr>
            <a:picLocks noChangeAspect="1" noChangeArrowheads="1"/>
          </p:cNvPicPr>
          <p:nvPr/>
        </p:nvPicPr>
        <p:blipFill>
          <a:blip r:embed="rId6" cstate="print"/>
          <a:srcRect/>
          <a:stretch>
            <a:fillRect/>
          </a:stretch>
        </p:blipFill>
        <p:spPr bwMode="auto">
          <a:xfrm>
            <a:off x="1835150" y="2133600"/>
            <a:ext cx="1223963" cy="1223963"/>
          </a:xfrm>
          <a:prstGeom prst="rect">
            <a:avLst/>
          </a:prstGeom>
          <a:noFill/>
          <a:ln w="9525">
            <a:noFill/>
            <a:miter lim="800000"/>
            <a:headEnd/>
            <a:tailEnd/>
          </a:ln>
        </p:spPr>
      </p:pic>
      <p:pic>
        <p:nvPicPr>
          <p:cNvPr id="39945" name="Picture 10" descr="havas"/>
          <p:cNvPicPr>
            <a:picLocks noChangeAspect="1" noChangeArrowheads="1"/>
          </p:cNvPicPr>
          <p:nvPr/>
        </p:nvPicPr>
        <p:blipFill>
          <a:blip r:embed="rId7" cstate="print"/>
          <a:srcRect/>
          <a:stretch>
            <a:fillRect/>
          </a:stretch>
        </p:blipFill>
        <p:spPr bwMode="auto">
          <a:xfrm>
            <a:off x="3419475" y="2420938"/>
            <a:ext cx="1511300" cy="630237"/>
          </a:xfrm>
          <a:prstGeom prst="rect">
            <a:avLst/>
          </a:prstGeom>
          <a:noFill/>
          <a:ln w="9525">
            <a:noFill/>
            <a:miter lim="800000"/>
            <a:headEnd/>
            <a:tailEnd/>
          </a:ln>
        </p:spPr>
      </p:pic>
      <p:pic>
        <p:nvPicPr>
          <p:cNvPr id="39946" name="Picture 11" descr="fastbridge"/>
          <p:cNvPicPr>
            <a:picLocks noChangeAspect="1" noChangeArrowheads="1"/>
          </p:cNvPicPr>
          <p:nvPr/>
        </p:nvPicPr>
        <p:blipFill>
          <a:blip r:embed="rId8" cstate="print"/>
          <a:srcRect/>
          <a:stretch>
            <a:fillRect/>
          </a:stretch>
        </p:blipFill>
        <p:spPr bwMode="auto">
          <a:xfrm>
            <a:off x="5724525" y="2276475"/>
            <a:ext cx="2159000" cy="936625"/>
          </a:xfrm>
          <a:prstGeom prst="rect">
            <a:avLst/>
          </a:prstGeom>
          <a:noFill/>
          <a:ln w="9525">
            <a:noFill/>
            <a:miter lim="800000"/>
            <a:headEnd/>
            <a:tailEnd/>
          </a:ln>
        </p:spPr>
      </p:pic>
      <p:pic>
        <p:nvPicPr>
          <p:cNvPr id="39947" name="Picture 12" descr="kirowski"/>
          <p:cNvPicPr>
            <a:picLocks noChangeAspect="1" noChangeArrowheads="1"/>
          </p:cNvPicPr>
          <p:nvPr/>
        </p:nvPicPr>
        <p:blipFill>
          <a:blip r:embed="rId9" cstate="print"/>
          <a:srcRect/>
          <a:stretch>
            <a:fillRect/>
          </a:stretch>
        </p:blipFill>
        <p:spPr bwMode="auto">
          <a:xfrm>
            <a:off x="1763713" y="4149725"/>
            <a:ext cx="1504950" cy="304800"/>
          </a:xfrm>
          <a:prstGeom prst="rect">
            <a:avLst/>
          </a:prstGeom>
          <a:noFill/>
          <a:ln w="9525">
            <a:noFill/>
            <a:miter lim="800000"/>
            <a:headEnd/>
            <a:tailEnd/>
          </a:ln>
        </p:spPr>
      </p:pic>
      <p:pic>
        <p:nvPicPr>
          <p:cNvPr id="39948" name="Picture 13" descr="mindshare"/>
          <p:cNvPicPr>
            <a:picLocks noChangeAspect="1" noChangeArrowheads="1"/>
          </p:cNvPicPr>
          <p:nvPr/>
        </p:nvPicPr>
        <p:blipFill>
          <a:blip r:embed="rId10" cstate="print"/>
          <a:srcRect/>
          <a:stretch>
            <a:fillRect/>
          </a:stretch>
        </p:blipFill>
        <p:spPr bwMode="auto">
          <a:xfrm>
            <a:off x="3635375" y="3933825"/>
            <a:ext cx="1905000" cy="762000"/>
          </a:xfrm>
          <a:prstGeom prst="rect">
            <a:avLst/>
          </a:prstGeom>
          <a:noFill/>
          <a:ln w="9525">
            <a:noFill/>
            <a:miter lim="800000"/>
            <a:headEnd/>
            <a:tailEnd/>
          </a:ln>
        </p:spPr>
      </p:pic>
      <p:sp>
        <p:nvSpPr>
          <p:cNvPr id="39949" name="Text Box 15"/>
          <p:cNvSpPr txBox="1">
            <a:spLocks/>
          </p:cNvSpPr>
          <p:nvPr/>
        </p:nvSpPr>
        <p:spPr bwMode="auto">
          <a:xfrm>
            <a:off x="5867400" y="3933825"/>
            <a:ext cx="2736850" cy="549275"/>
          </a:xfrm>
          <a:prstGeom prst="rect">
            <a:avLst/>
          </a:prstGeom>
          <a:solidFill>
            <a:schemeClr val="bg1"/>
          </a:solidFill>
          <a:ln w="9525">
            <a:noFill/>
            <a:miter lim="800000"/>
            <a:headEnd/>
            <a:tailEnd/>
          </a:ln>
        </p:spPr>
        <p:txBody>
          <a:bodyPr>
            <a:spAutoFit/>
          </a:bodyPr>
          <a:lstStyle/>
          <a:p>
            <a:pPr>
              <a:spcBef>
                <a:spcPct val="50000"/>
              </a:spcBef>
            </a:pPr>
            <a:endParaRPr lang="hu-HU"/>
          </a:p>
          <a:p>
            <a:pPr>
              <a:spcBef>
                <a:spcPct val="50000"/>
              </a:spcBef>
            </a:pPr>
            <a:endParaRPr lang="hu-HU"/>
          </a:p>
        </p:txBody>
      </p:sp>
      <p:pic>
        <p:nvPicPr>
          <p:cNvPr id="39950" name="Picture 14" descr="OMG_Logo"/>
          <p:cNvPicPr>
            <a:picLocks noChangeAspect="1" noChangeArrowheads="1"/>
          </p:cNvPicPr>
          <p:nvPr/>
        </p:nvPicPr>
        <p:blipFill>
          <a:blip r:embed="rId11" cstate="print"/>
          <a:srcRect/>
          <a:stretch>
            <a:fillRect/>
          </a:stretch>
        </p:blipFill>
        <p:spPr bwMode="auto">
          <a:xfrm>
            <a:off x="5940425" y="4076700"/>
            <a:ext cx="2828925" cy="314325"/>
          </a:xfrm>
          <a:prstGeom prst="rect">
            <a:avLst/>
          </a:prstGeom>
          <a:noFill/>
          <a:ln w="9525">
            <a:noFill/>
            <a:miter lim="800000"/>
            <a:headEnd/>
            <a:tailEnd/>
          </a:ln>
        </p:spPr>
      </p:pic>
      <p:pic>
        <p:nvPicPr>
          <p:cNvPr id="39951" name="Picture 16" descr="mito"/>
          <p:cNvPicPr>
            <a:picLocks noChangeAspect="1" noChangeArrowheads="1"/>
          </p:cNvPicPr>
          <p:nvPr/>
        </p:nvPicPr>
        <p:blipFill>
          <a:blip r:embed="rId12" cstate="print"/>
          <a:srcRect/>
          <a:stretch>
            <a:fillRect/>
          </a:stretch>
        </p:blipFill>
        <p:spPr bwMode="auto">
          <a:xfrm>
            <a:off x="1619250" y="5157788"/>
            <a:ext cx="1866900" cy="647700"/>
          </a:xfrm>
          <a:prstGeom prst="rect">
            <a:avLst/>
          </a:prstGeom>
          <a:noFill/>
          <a:ln w="9525">
            <a:noFill/>
            <a:miter lim="800000"/>
            <a:headEnd/>
            <a:tailEnd/>
          </a:ln>
        </p:spPr>
      </p:pic>
      <p:pic>
        <p:nvPicPr>
          <p:cNvPr id="39952" name="Picture 17" descr="cafe"/>
          <p:cNvPicPr>
            <a:picLocks noChangeAspect="1" noChangeArrowheads="1"/>
          </p:cNvPicPr>
          <p:nvPr/>
        </p:nvPicPr>
        <p:blipFill>
          <a:blip r:embed="rId13" cstate="print"/>
          <a:srcRect/>
          <a:stretch>
            <a:fillRect/>
          </a:stretch>
        </p:blipFill>
        <p:spPr bwMode="auto">
          <a:xfrm>
            <a:off x="3708400" y="5013325"/>
            <a:ext cx="1714500" cy="1085850"/>
          </a:xfrm>
          <a:prstGeom prst="rect">
            <a:avLst/>
          </a:prstGeom>
          <a:noFill/>
          <a:ln w="9525">
            <a:noFill/>
            <a:miter lim="800000"/>
            <a:headEnd/>
            <a:tailEnd/>
          </a:ln>
        </p:spPr>
      </p:pic>
      <p:pic>
        <p:nvPicPr>
          <p:cNvPr id="39953" name="Picture 18" descr="neo_logo"/>
          <p:cNvPicPr>
            <a:picLocks noChangeAspect="1" noChangeArrowheads="1"/>
          </p:cNvPicPr>
          <p:nvPr/>
        </p:nvPicPr>
        <p:blipFill>
          <a:blip r:embed="rId14" cstate="print"/>
          <a:srcRect/>
          <a:stretch>
            <a:fillRect/>
          </a:stretch>
        </p:blipFill>
        <p:spPr bwMode="auto">
          <a:xfrm>
            <a:off x="6300788" y="5229225"/>
            <a:ext cx="1270000" cy="63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40963"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40964"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40965"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40966"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40967"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Adserver</a:t>
            </a:r>
          </a:p>
        </p:txBody>
      </p:sp>
      <p:pic>
        <p:nvPicPr>
          <p:cNvPr id="40968" name="Kép 9" descr="adserver_kinai_abra.PNG"/>
          <p:cNvPicPr>
            <a:picLocks noChangeAspect="1"/>
          </p:cNvPicPr>
          <p:nvPr/>
        </p:nvPicPr>
        <p:blipFill>
          <a:blip r:embed="rId6" cstate="print"/>
          <a:srcRect/>
          <a:stretch>
            <a:fillRect/>
          </a:stretch>
        </p:blipFill>
        <p:spPr bwMode="auto">
          <a:xfrm>
            <a:off x="-323850" y="-153988"/>
            <a:ext cx="9467850" cy="7011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41987"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41988"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41989"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41990"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41991"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Adserver</a:t>
            </a:r>
          </a:p>
        </p:txBody>
      </p:sp>
      <p:pic>
        <p:nvPicPr>
          <p:cNvPr id="41992" name="Kép 11" descr="prim_nélkul.PNG"/>
          <p:cNvPicPr>
            <a:picLocks noChangeAspect="1"/>
          </p:cNvPicPr>
          <p:nvPr/>
        </p:nvPicPr>
        <p:blipFill>
          <a:blip r:embed="rId6" cstate="print"/>
          <a:srcRect/>
          <a:stretch>
            <a:fillRect/>
          </a:stretch>
        </p:blipFill>
        <p:spPr bwMode="auto">
          <a:xfrm>
            <a:off x="1979613" y="1989138"/>
            <a:ext cx="6588125" cy="4432300"/>
          </a:xfrm>
          <a:prstGeom prst="rect">
            <a:avLst/>
          </a:prstGeom>
          <a:noFill/>
          <a:ln w="9525">
            <a:noFill/>
            <a:miter lim="800000"/>
            <a:headEnd/>
            <a:tailEnd/>
          </a:ln>
        </p:spPr>
      </p:pic>
      <p:pic>
        <p:nvPicPr>
          <p:cNvPr id="13" name="Kép 12" descr="prim_reklammal.PNG"/>
          <p:cNvPicPr>
            <a:picLocks noChangeAspect="1"/>
          </p:cNvPicPr>
          <p:nvPr/>
        </p:nvPicPr>
        <p:blipFill>
          <a:blip r:embed="rId7" cstate="print"/>
          <a:srcRect/>
          <a:stretch>
            <a:fillRect/>
          </a:stretch>
        </p:blipFill>
        <p:spPr bwMode="auto">
          <a:xfrm>
            <a:off x="1908175" y="1989138"/>
            <a:ext cx="6624638" cy="44783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5123" name="Picture 8"/>
          <p:cNvPicPr>
            <a:picLocks noChangeArrowheads="1"/>
          </p:cNvPicPr>
          <p:nvPr/>
        </p:nvPicPr>
        <p:blipFill>
          <a:blip r:embed="rId3" cstate="print"/>
          <a:srcRect/>
          <a:stretch>
            <a:fillRect/>
          </a:stretch>
        </p:blipFill>
        <p:spPr bwMode="auto">
          <a:xfrm>
            <a:off x="1476375" y="1341438"/>
            <a:ext cx="7400925" cy="5303837"/>
          </a:xfrm>
          <a:prstGeom prst="rect">
            <a:avLst/>
          </a:prstGeom>
          <a:noFill/>
          <a:ln w="9525">
            <a:noFill/>
            <a:round/>
            <a:headEnd/>
            <a:tailEnd/>
          </a:ln>
        </p:spPr>
      </p:pic>
      <p:pic>
        <p:nvPicPr>
          <p:cNvPr id="5124"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5125"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5126"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5127" name="Text Box 10"/>
          <p:cNvSpPr txBox="1">
            <a:spLocks/>
          </p:cNvSpPr>
          <p:nvPr/>
        </p:nvSpPr>
        <p:spPr bwMode="auto">
          <a:xfrm>
            <a:off x="1331913" y="1268413"/>
            <a:ext cx="4824412" cy="461962"/>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Internethasználat a világban</a:t>
            </a:r>
          </a:p>
        </p:txBody>
      </p:sp>
      <p:pic>
        <p:nvPicPr>
          <p:cNvPr id="5128" name="Picture 2" descr="C:\Users\csabi\Dropbox\munka\oktatás\Online hirdetési piac\internet users by country.jpg"/>
          <p:cNvPicPr>
            <a:picLocks noChangeAspect="1" noChangeArrowheads="1"/>
          </p:cNvPicPr>
          <p:nvPr/>
        </p:nvPicPr>
        <p:blipFill>
          <a:blip r:embed="rId6" cstate="print"/>
          <a:srcRect/>
          <a:stretch>
            <a:fillRect/>
          </a:stretch>
        </p:blipFill>
        <p:spPr bwMode="auto">
          <a:xfrm>
            <a:off x="444500" y="1773238"/>
            <a:ext cx="8699500" cy="4899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43011"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43012"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43013"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43014"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43015"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Adserver a gyakorlatban</a:t>
            </a:r>
          </a:p>
        </p:txBody>
      </p:sp>
      <p:pic>
        <p:nvPicPr>
          <p:cNvPr id="43016" name="Kép 11" descr="prim_nélkul.PNG"/>
          <p:cNvPicPr>
            <a:picLocks noChangeAspect="1"/>
          </p:cNvPicPr>
          <p:nvPr/>
        </p:nvPicPr>
        <p:blipFill>
          <a:blip r:embed="rId6" cstate="print"/>
          <a:srcRect/>
          <a:stretch>
            <a:fillRect/>
          </a:stretch>
        </p:blipFill>
        <p:spPr bwMode="auto">
          <a:xfrm>
            <a:off x="3492500" y="2852738"/>
            <a:ext cx="3600450" cy="2422525"/>
          </a:xfrm>
          <a:prstGeom prst="rect">
            <a:avLst/>
          </a:prstGeom>
          <a:noFill/>
          <a:ln w="9525">
            <a:noFill/>
            <a:miter lim="800000"/>
            <a:headEnd/>
            <a:tailEnd/>
          </a:ln>
        </p:spPr>
      </p:pic>
      <p:pic>
        <p:nvPicPr>
          <p:cNvPr id="13" name="Kép 12" descr="prim_reklammal.PNG"/>
          <p:cNvPicPr>
            <a:picLocks noChangeAspect="1"/>
          </p:cNvPicPr>
          <p:nvPr/>
        </p:nvPicPr>
        <p:blipFill>
          <a:blip r:embed="rId7" cstate="print"/>
          <a:srcRect/>
          <a:stretch>
            <a:fillRect/>
          </a:stretch>
        </p:blipFill>
        <p:spPr bwMode="auto">
          <a:xfrm>
            <a:off x="3492500" y="2852738"/>
            <a:ext cx="3671888" cy="2455862"/>
          </a:xfrm>
          <a:prstGeom prst="rect">
            <a:avLst/>
          </a:prstGeom>
          <a:noFill/>
          <a:ln w="9525">
            <a:noFill/>
            <a:miter lim="800000"/>
            <a:headEnd/>
            <a:tailEnd/>
          </a:ln>
        </p:spPr>
      </p:pic>
      <p:pic>
        <p:nvPicPr>
          <p:cNvPr id="43018" name="Kép 10" descr="server.png"/>
          <p:cNvPicPr>
            <a:picLocks noChangeAspect="1"/>
          </p:cNvPicPr>
          <p:nvPr/>
        </p:nvPicPr>
        <p:blipFill>
          <a:blip r:embed="rId8" cstate="print"/>
          <a:srcRect/>
          <a:stretch>
            <a:fillRect/>
          </a:stretch>
        </p:blipFill>
        <p:spPr bwMode="auto">
          <a:xfrm>
            <a:off x="1763713" y="3357563"/>
            <a:ext cx="1439862" cy="1465262"/>
          </a:xfrm>
          <a:prstGeom prst="rect">
            <a:avLst/>
          </a:prstGeom>
          <a:noFill/>
          <a:ln w="9525">
            <a:noFill/>
            <a:miter lim="800000"/>
            <a:headEnd/>
            <a:tailEnd/>
          </a:ln>
        </p:spPr>
      </p:pic>
      <p:pic>
        <p:nvPicPr>
          <p:cNvPr id="14" name="Kép 13" descr="server.png"/>
          <p:cNvPicPr>
            <a:picLocks noChangeAspect="1"/>
          </p:cNvPicPr>
          <p:nvPr/>
        </p:nvPicPr>
        <p:blipFill>
          <a:blip r:embed="rId8" cstate="print"/>
          <a:srcRect/>
          <a:stretch>
            <a:fillRect/>
          </a:stretch>
        </p:blipFill>
        <p:spPr bwMode="auto">
          <a:xfrm>
            <a:off x="7380288" y="3429000"/>
            <a:ext cx="1439862" cy="1465263"/>
          </a:xfrm>
          <a:prstGeom prst="rect">
            <a:avLst/>
          </a:prstGeom>
          <a:noFill/>
          <a:ln w="9525">
            <a:noFill/>
            <a:miter lim="800000"/>
            <a:headEnd/>
            <a:tailEnd/>
          </a:ln>
        </p:spPr>
      </p:pic>
      <p:sp>
        <p:nvSpPr>
          <p:cNvPr id="43020" name="Szövegdoboz 14"/>
          <p:cNvSpPr txBox="1">
            <a:spLocks noChangeArrowheads="1"/>
          </p:cNvSpPr>
          <p:nvPr/>
        </p:nvSpPr>
        <p:spPr bwMode="auto">
          <a:xfrm>
            <a:off x="1619250" y="2565400"/>
            <a:ext cx="1657350" cy="830263"/>
          </a:xfrm>
          <a:prstGeom prst="rect">
            <a:avLst/>
          </a:prstGeom>
          <a:noFill/>
          <a:ln w="9525">
            <a:noFill/>
            <a:miter lim="800000"/>
            <a:headEnd/>
            <a:tailEnd/>
          </a:ln>
        </p:spPr>
        <p:txBody>
          <a:bodyPr>
            <a:spAutoFit/>
          </a:bodyPr>
          <a:lstStyle/>
          <a:p>
            <a:pPr algn="ctr"/>
            <a:r>
              <a:rPr lang="hu-HU" sz="2400" b="1">
                <a:solidFill>
                  <a:schemeClr val="bg1"/>
                </a:solidFill>
              </a:rPr>
              <a:t>Weboldal szervere</a:t>
            </a:r>
          </a:p>
        </p:txBody>
      </p:sp>
      <p:sp>
        <p:nvSpPr>
          <p:cNvPr id="16" name="Szövegdoboz 15"/>
          <p:cNvSpPr txBox="1">
            <a:spLocks noChangeArrowheads="1"/>
          </p:cNvSpPr>
          <p:nvPr/>
        </p:nvSpPr>
        <p:spPr bwMode="auto">
          <a:xfrm>
            <a:off x="7235825" y="2781300"/>
            <a:ext cx="1657350" cy="461963"/>
          </a:xfrm>
          <a:prstGeom prst="rect">
            <a:avLst/>
          </a:prstGeom>
          <a:noFill/>
          <a:ln w="9525">
            <a:noFill/>
            <a:miter lim="800000"/>
            <a:headEnd/>
            <a:tailEnd/>
          </a:ln>
        </p:spPr>
        <p:txBody>
          <a:bodyPr>
            <a:spAutoFit/>
          </a:bodyPr>
          <a:lstStyle/>
          <a:p>
            <a:pPr algn="ctr"/>
            <a:r>
              <a:rPr lang="hu-HU" sz="2400" b="1">
                <a:solidFill>
                  <a:schemeClr val="bg1"/>
                </a:solidFill>
              </a:rPr>
              <a:t>Adserver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44035"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44036"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44037"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44038"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44039"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Adserver</a:t>
            </a:r>
          </a:p>
        </p:txBody>
      </p:sp>
      <p:pic>
        <p:nvPicPr>
          <p:cNvPr id="44040" name="Picture 9" descr="adverticum"/>
          <p:cNvPicPr>
            <a:picLocks noChangeAspect="1" noChangeArrowheads="1"/>
          </p:cNvPicPr>
          <p:nvPr/>
        </p:nvPicPr>
        <p:blipFill>
          <a:blip r:embed="rId6" cstate="print"/>
          <a:srcRect/>
          <a:stretch>
            <a:fillRect/>
          </a:stretch>
        </p:blipFill>
        <p:spPr bwMode="auto">
          <a:xfrm>
            <a:off x="1619250" y="2565400"/>
            <a:ext cx="3379788" cy="685800"/>
          </a:xfrm>
          <a:prstGeom prst="rect">
            <a:avLst/>
          </a:prstGeom>
          <a:noFill/>
          <a:ln w="9525">
            <a:noFill/>
            <a:miter lim="800000"/>
            <a:headEnd/>
            <a:tailEnd/>
          </a:ln>
        </p:spPr>
      </p:pic>
      <p:pic>
        <p:nvPicPr>
          <p:cNvPr id="44041" name="Picture 10" descr="adocean"/>
          <p:cNvPicPr>
            <a:picLocks noChangeAspect="1" noChangeArrowheads="1"/>
          </p:cNvPicPr>
          <p:nvPr/>
        </p:nvPicPr>
        <p:blipFill>
          <a:blip r:embed="rId7" cstate="print"/>
          <a:srcRect/>
          <a:stretch>
            <a:fillRect/>
          </a:stretch>
        </p:blipFill>
        <p:spPr bwMode="auto">
          <a:xfrm>
            <a:off x="5435600" y="2349500"/>
            <a:ext cx="3241675" cy="1036638"/>
          </a:xfrm>
          <a:prstGeom prst="rect">
            <a:avLst/>
          </a:prstGeom>
          <a:noFill/>
          <a:ln w="9525">
            <a:noFill/>
            <a:miter lim="800000"/>
            <a:headEnd/>
            <a:tailEnd/>
          </a:ln>
        </p:spPr>
      </p:pic>
      <p:pic>
        <p:nvPicPr>
          <p:cNvPr id="44042" name="Picture 11" descr="doubleclick"/>
          <p:cNvPicPr>
            <a:picLocks noChangeAspect="1" noChangeArrowheads="1"/>
          </p:cNvPicPr>
          <p:nvPr/>
        </p:nvPicPr>
        <p:blipFill>
          <a:blip r:embed="rId8" cstate="print"/>
          <a:srcRect/>
          <a:stretch>
            <a:fillRect/>
          </a:stretch>
        </p:blipFill>
        <p:spPr bwMode="auto">
          <a:xfrm>
            <a:off x="1908175" y="4437063"/>
            <a:ext cx="2819400" cy="1619250"/>
          </a:xfrm>
          <a:prstGeom prst="rect">
            <a:avLst/>
          </a:prstGeom>
          <a:noFill/>
          <a:ln w="9525">
            <a:noFill/>
            <a:miter lim="800000"/>
            <a:headEnd/>
            <a:tailEnd/>
          </a:ln>
        </p:spPr>
      </p:pic>
      <p:pic>
        <p:nvPicPr>
          <p:cNvPr id="44043" name="Picture 12" descr="openx"/>
          <p:cNvPicPr>
            <a:picLocks noChangeAspect="1" noChangeArrowheads="1"/>
          </p:cNvPicPr>
          <p:nvPr/>
        </p:nvPicPr>
        <p:blipFill>
          <a:blip r:embed="rId9" cstate="print"/>
          <a:srcRect/>
          <a:stretch>
            <a:fillRect/>
          </a:stretch>
        </p:blipFill>
        <p:spPr bwMode="auto">
          <a:xfrm>
            <a:off x="5219700" y="4508500"/>
            <a:ext cx="3314700" cy="1381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rrowheads="1"/>
          </p:cNvPicPr>
          <p:nvPr/>
        </p:nvPicPr>
        <p:blipFill>
          <a:blip r:embed="rId3" cstate="print"/>
          <a:srcRect/>
          <a:stretch>
            <a:fillRect/>
          </a:stretch>
        </p:blipFill>
        <p:spPr bwMode="auto">
          <a:xfrm>
            <a:off x="-438150" y="-371475"/>
            <a:ext cx="6186488" cy="7329488"/>
          </a:xfrm>
          <a:prstGeom prst="rect">
            <a:avLst/>
          </a:prstGeom>
          <a:noFill/>
          <a:ln w="9525">
            <a:noFill/>
            <a:round/>
            <a:headEnd/>
            <a:tailEnd/>
          </a:ln>
        </p:spPr>
      </p:pic>
      <p:pic>
        <p:nvPicPr>
          <p:cNvPr id="45059" name="Picture 8"/>
          <p:cNvPicPr>
            <a:picLocks noChangeArrowheads="1"/>
          </p:cNvPicPr>
          <p:nvPr/>
        </p:nvPicPr>
        <p:blipFill>
          <a:blip r:embed="rId4" cstate="print"/>
          <a:srcRect/>
          <a:stretch>
            <a:fillRect/>
          </a:stretch>
        </p:blipFill>
        <p:spPr bwMode="auto">
          <a:xfrm>
            <a:off x="1495425" y="1347788"/>
            <a:ext cx="7400925" cy="5303837"/>
          </a:xfrm>
          <a:prstGeom prst="rect">
            <a:avLst/>
          </a:prstGeom>
          <a:noFill/>
          <a:ln w="9525">
            <a:noFill/>
            <a:round/>
            <a:headEnd/>
            <a:tailEnd/>
          </a:ln>
        </p:spPr>
      </p:pic>
      <p:pic>
        <p:nvPicPr>
          <p:cNvPr id="45060"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sp>
        <p:nvSpPr>
          <p:cNvPr id="45061"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45062" name="Picture 9"/>
          <p:cNvPicPr>
            <a:picLocks noChangeArrowheads="1"/>
          </p:cNvPicPr>
          <p:nvPr/>
        </p:nvPicPr>
        <p:blipFill>
          <a:blip r:embed="rId6" cstate="print"/>
          <a:srcRect/>
          <a:stretch>
            <a:fillRect/>
          </a:stretch>
        </p:blipFill>
        <p:spPr bwMode="auto">
          <a:xfrm>
            <a:off x="1174750" y="1211263"/>
            <a:ext cx="4845050" cy="633412"/>
          </a:xfrm>
          <a:prstGeom prst="rect">
            <a:avLst/>
          </a:prstGeom>
          <a:noFill/>
          <a:ln w="9525">
            <a:noFill/>
            <a:round/>
            <a:headEnd/>
            <a:tailEnd/>
          </a:ln>
        </p:spPr>
      </p:pic>
      <p:sp>
        <p:nvSpPr>
          <p:cNvPr id="45063"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Weboldalak</a:t>
            </a:r>
          </a:p>
        </p:txBody>
      </p:sp>
      <p:sp>
        <p:nvSpPr>
          <p:cNvPr id="45065" name="Szövegdoboz 9"/>
          <p:cNvSpPr txBox="1">
            <a:spLocks noChangeArrowheads="1"/>
          </p:cNvSpPr>
          <p:nvPr/>
        </p:nvSpPr>
        <p:spPr bwMode="auto">
          <a:xfrm>
            <a:off x="7019925" y="6381750"/>
            <a:ext cx="1655763" cy="276225"/>
          </a:xfrm>
          <a:prstGeom prst="rect">
            <a:avLst/>
          </a:prstGeom>
          <a:noFill/>
          <a:ln w="9525">
            <a:noFill/>
            <a:miter lim="800000"/>
            <a:headEnd/>
            <a:tailEnd/>
          </a:ln>
        </p:spPr>
        <p:txBody>
          <a:bodyPr>
            <a:spAutoFit/>
          </a:bodyPr>
          <a:lstStyle/>
          <a:p>
            <a:pPr algn="r"/>
            <a:r>
              <a:rPr lang="hu-HU">
                <a:hlinkClick r:id="rId7"/>
              </a:rPr>
              <a:t>Forrás</a:t>
            </a:r>
            <a:endParaRPr lang="hu-HU"/>
          </a:p>
        </p:txBody>
      </p:sp>
      <p:pic>
        <p:nvPicPr>
          <p:cNvPr id="10" name="Kép 9" descr="saleshouse_újabb.PNG"/>
          <p:cNvPicPr>
            <a:picLocks noChangeAspect="1"/>
          </p:cNvPicPr>
          <p:nvPr/>
        </p:nvPicPr>
        <p:blipFill>
          <a:blip r:embed="rId8" cstate="print"/>
          <a:stretch>
            <a:fillRect/>
          </a:stretch>
        </p:blipFill>
        <p:spPr>
          <a:xfrm>
            <a:off x="1547664" y="2060848"/>
            <a:ext cx="7267412" cy="4248472"/>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46083" name="Picture 8"/>
          <p:cNvPicPr>
            <a:picLocks noChangeArrowheads="1"/>
          </p:cNvPicPr>
          <p:nvPr/>
        </p:nvPicPr>
        <p:blipFill>
          <a:blip r:embed="rId3" cstate="print"/>
          <a:srcRect/>
          <a:stretch>
            <a:fillRect/>
          </a:stretch>
        </p:blipFill>
        <p:spPr bwMode="auto">
          <a:xfrm>
            <a:off x="1495425" y="1347788"/>
            <a:ext cx="7400925" cy="5303837"/>
          </a:xfrm>
          <a:prstGeom prst="rect">
            <a:avLst/>
          </a:prstGeom>
          <a:noFill/>
          <a:ln w="9525">
            <a:noFill/>
            <a:round/>
            <a:headEnd/>
            <a:tailEnd/>
          </a:ln>
        </p:spPr>
      </p:pic>
      <p:pic>
        <p:nvPicPr>
          <p:cNvPr id="46084"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46085"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46086"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46087" name="Text Box 10"/>
          <p:cNvSpPr txBox="1">
            <a:spLocks/>
          </p:cNvSpPr>
          <p:nvPr/>
        </p:nvSpPr>
        <p:spPr bwMode="auto">
          <a:xfrm>
            <a:off x="1331913" y="1268413"/>
            <a:ext cx="4464050"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Weboldalak</a:t>
            </a:r>
          </a:p>
        </p:txBody>
      </p:sp>
      <p:sp>
        <p:nvSpPr>
          <p:cNvPr id="46089" name="Szövegdoboz 9"/>
          <p:cNvSpPr txBox="1">
            <a:spLocks noChangeArrowheads="1"/>
          </p:cNvSpPr>
          <p:nvPr/>
        </p:nvSpPr>
        <p:spPr bwMode="auto">
          <a:xfrm>
            <a:off x="6732588" y="6237288"/>
            <a:ext cx="2087562" cy="277812"/>
          </a:xfrm>
          <a:prstGeom prst="rect">
            <a:avLst/>
          </a:prstGeom>
          <a:noFill/>
          <a:ln w="9525">
            <a:noFill/>
            <a:miter lim="800000"/>
            <a:headEnd/>
            <a:tailEnd/>
          </a:ln>
        </p:spPr>
        <p:txBody>
          <a:bodyPr>
            <a:spAutoFit/>
          </a:bodyPr>
          <a:lstStyle/>
          <a:p>
            <a:pPr algn="r"/>
            <a:r>
              <a:rPr lang="hu-HU">
                <a:hlinkClick r:id="rId6"/>
              </a:rPr>
              <a:t>Forrás</a:t>
            </a:r>
            <a:endParaRPr lang="hu-HU"/>
          </a:p>
        </p:txBody>
      </p:sp>
      <p:pic>
        <p:nvPicPr>
          <p:cNvPr id="10" name="Kép 9" descr="weboldalak_újabb.PNG"/>
          <p:cNvPicPr>
            <a:picLocks noChangeAspect="1"/>
          </p:cNvPicPr>
          <p:nvPr/>
        </p:nvPicPr>
        <p:blipFill>
          <a:blip r:embed="rId7" cstate="print"/>
          <a:stretch>
            <a:fillRect/>
          </a:stretch>
        </p:blipFill>
        <p:spPr>
          <a:xfrm>
            <a:off x="1475656" y="2780928"/>
            <a:ext cx="7401637" cy="2349364"/>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47107" name="Picture 2"/>
          <p:cNvPicPr>
            <a:picLocks noChangeArrowheads="1"/>
          </p:cNvPicPr>
          <p:nvPr/>
        </p:nvPicPr>
        <p:blipFill>
          <a:blip r:embed="rId3" cstate="print"/>
          <a:srcRect/>
          <a:stretch>
            <a:fillRect/>
          </a:stretch>
        </p:blipFill>
        <p:spPr bwMode="auto">
          <a:xfrm>
            <a:off x="1495425" y="1341438"/>
            <a:ext cx="7400925" cy="5303837"/>
          </a:xfrm>
          <a:prstGeom prst="rect">
            <a:avLst/>
          </a:prstGeom>
          <a:noFill/>
          <a:ln w="9525">
            <a:noFill/>
            <a:round/>
            <a:headEnd/>
            <a:tailEnd/>
          </a:ln>
        </p:spPr>
      </p:pic>
      <p:pic>
        <p:nvPicPr>
          <p:cNvPr id="47108" name="Picture 3"/>
          <p:cNvPicPr>
            <a:picLocks noChangeArrowheads="1"/>
          </p:cNvPicPr>
          <p:nvPr/>
        </p:nvPicPr>
        <p:blipFill>
          <a:blip r:embed="rId4" cstate="print"/>
          <a:srcRect/>
          <a:stretch>
            <a:fillRect/>
          </a:stretch>
        </p:blipFill>
        <p:spPr bwMode="auto">
          <a:xfrm>
            <a:off x="1174750" y="1166813"/>
            <a:ext cx="4845050" cy="633412"/>
          </a:xfrm>
          <a:prstGeom prst="rect">
            <a:avLst/>
          </a:prstGeom>
          <a:noFill/>
          <a:ln w="9525">
            <a:noFill/>
            <a:round/>
            <a:headEnd/>
            <a:tailEnd/>
          </a:ln>
        </p:spPr>
      </p:pic>
      <p:pic>
        <p:nvPicPr>
          <p:cNvPr id="47109" name="Picture 4"/>
          <p:cNvPicPr>
            <a:picLocks noChangeArrowheads="1"/>
          </p:cNvPicPr>
          <p:nvPr/>
        </p:nvPicPr>
        <p:blipFill>
          <a:blip r:embed="rId5" cstate="print"/>
          <a:srcRect/>
          <a:stretch>
            <a:fillRect/>
          </a:stretch>
        </p:blipFill>
        <p:spPr bwMode="auto">
          <a:xfrm>
            <a:off x="428625" y="371475"/>
            <a:ext cx="1700213" cy="344488"/>
          </a:xfrm>
          <a:prstGeom prst="rect">
            <a:avLst/>
          </a:prstGeom>
          <a:noFill/>
          <a:ln w="9525">
            <a:noFill/>
            <a:round/>
            <a:headEnd/>
            <a:tailEnd/>
          </a:ln>
        </p:spPr>
      </p:pic>
      <p:pic>
        <p:nvPicPr>
          <p:cNvPr id="47110" name="Picture 5"/>
          <p:cNvPicPr>
            <a:picLocks noChangeArrowheads="1"/>
          </p:cNvPicPr>
          <p:nvPr/>
        </p:nvPicPr>
        <p:blipFill>
          <a:blip r:embed="rId6" cstate="print"/>
          <a:srcRect/>
          <a:stretch>
            <a:fillRect/>
          </a:stretch>
        </p:blipFill>
        <p:spPr bwMode="auto">
          <a:xfrm>
            <a:off x="7913688" y="261938"/>
            <a:ext cx="990600" cy="700087"/>
          </a:xfrm>
          <a:prstGeom prst="rect">
            <a:avLst/>
          </a:prstGeom>
          <a:noFill/>
          <a:ln w="9525">
            <a:noFill/>
            <a:round/>
            <a:headEnd/>
            <a:tailEnd/>
          </a:ln>
        </p:spPr>
      </p:pic>
      <p:sp>
        <p:nvSpPr>
          <p:cNvPr id="47111" name="Rectangle 6"/>
          <p:cNvSpPr>
            <a:spLocks/>
          </p:cNvSpPr>
          <p:nvPr/>
        </p:nvSpPr>
        <p:spPr bwMode="auto">
          <a:xfrm>
            <a:off x="1130300" y="1279525"/>
            <a:ext cx="4927600" cy="342900"/>
          </a:xfrm>
          <a:prstGeom prst="rect">
            <a:avLst/>
          </a:prstGeom>
          <a:noFill/>
          <a:ln w="12700">
            <a:noFill/>
            <a:miter lim="800000"/>
            <a:headEnd/>
            <a:tailEnd/>
          </a:ln>
        </p:spPr>
        <p:txBody>
          <a:bodyPr lIns="0" tIns="0" rIns="40680" bIns="0"/>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 pos="10337800" algn="l"/>
              </a:tabLst>
            </a:pPr>
            <a:r>
              <a:rPr lang="en-US" sz="2200">
                <a:solidFill>
                  <a:srgbClr val="FFFFFF"/>
                </a:solidFill>
                <a:latin typeface="Tahoma Bold" charset="0"/>
                <a:sym typeface="Tahoma Bold" charset="0"/>
              </a:rPr>
              <a:t>K</a:t>
            </a:r>
            <a:r>
              <a:rPr lang="hu-HU" sz="2200">
                <a:solidFill>
                  <a:srgbClr val="FFFFFF"/>
                </a:solidFill>
                <a:latin typeface="Tahoma Bold" charset="0"/>
                <a:sym typeface="Tahoma Bold" charset="0"/>
              </a:rPr>
              <a:t>öszönöm a figyelmet!</a:t>
            </a:r>
            <a:endParaRPr lang="en-US" sz="2200">
              <a:solidFill>
                <a:srgbClr val="FFFFFF"/>
              </a:solidFill>
              <a:latin typeface="Tahoma Bold" charset="0"/>
              <a:sym typeface="Tahoma Bold" charset="0"/>
            </a:endParaRPr>
          </a:p>
        </p:txBody>
      </p:sp>
      <p:pic>
        <p:nvPicPr>
          <p:cNvPr id="47112" name="Picture 8"/>
          <p:cNvPicPr>
            <a:picLocks noChangeAspect="1" noChangeArrowheads="1"/>
          </p:cNvPicPr>
          <p:nvPr/>
        </p:nvPicPr>
        <p:blipFill>
          <a:blip r:embed="rId7" cstate="print"/>
          <a:srcRect/>
          <a:stretch>
            <a:fillRect/>
          </a:stretch>
        </p:blipFill>
        <p:spPr bwMode="auto">
          <a:xfrm>
            <a:off x="2555875" y="4076700"/>
            <a:ext cx="1489075" cy="444500"/>
          </a:xfrm>
          <a:prstGeom prst="rect">
            <a:avLst/>
          </a:prstGeom>
          <a:noFill/>
          <a:ln w="9525">
            <a:noFill/>
            <a:round/>
            <a:headEnd/>
            <a:tailEnd/>
          </a:ln>
        </p:spPr>
      </p:pic>
      <p:sp>
        <p:nvSpPr>
          <p:cNvPr id="47113" name="Rectangle 9"/>
          <p:cNvSpPr>
            <a:spLocks/>
          </p:cNvSpPr>
          <p:nvPr/>
        </p:nvSpPr>
        <p:spPr bwMode="auto">
          <a:xfrm>
            <a:off x="4211638" y="3429000"/>
            <a:ext cx="3889375" cy="1473200"/>
          </a:xfrm>
          <a:prstGeom prst="rect">
            <a:avLst/>
          </a:prstGeom>
          <a:noFill/>
          <a:ln w="12700">
            <a:noFill/>
            <a:miter lim="800000"/>
            <a:headEnd/>
            <a:tailEnd/>
          </a:ln>
        </p:spPr>
        <p:txBody>
          <a:bodyPr lIns="0" tIns="0" rIns="40680" bIns="0"/>
          <a:lstStyle/>
          <a:p>
            <a:pPr>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 pos="10337800" algn="l"/>
              </a:tabLst>
            </a:pPr>
            <a:r>
              <a:rPr lang="hu-HU" sz="2400">
                <a:solidFill>
                  <a:srgbClr val="FFFFFF"/>
                </a:solidFill>
                <a:latin typeface="Tahoma" pitchFamily="34" charset="0"/>
                <a:cs typeface="Tahoma" pitchFamily="34" charset="0"/>
                <a:sym typeface="Tahoma" pitchFamily="34" charset="0"/>
              </a:rPr>
              <a:t>adverticum.com</a:t>
            </a:r>
          </a:p>
          <a:p>
            <a:pPr>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 pos="10337800" algn="l"/>
              </a:tabLst>
            </a:pPr>
            <a:r>
              <a:rPr lang="en-US" sz="2400">
                <a:solidFill>
                  <a:srgbClr val="FFFFFF"/>
                </a:solidFill>
                <a:latin typeface="Tahoma" pitchFamily="34" charset="0"/>
                <a:cs typeface="Tahoma" pitchFamily="34" charset="0"/>
                <a:sym typeface="Tahoma" pitchFamily="34" charset="0"/>
              </a:rPr>
              <a:t>twitter.com/adverticum</a:t>
            </a:r>
          </a:p>
          <a:p>
            <a:pPr>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 pos="10337800" algn="l"/>
              </a:tabLst>
            </a:pPr>
            <a:r>
              <a:rPr lang="en-US" sz="2400">
                <a:solidFill>
                  <a:srgbClr val="FFFFFF"/>
                </a:solidFill>
                <a:latin typeface="Tahoma" pitchFamily="34" charset="0"/>
                <a:cs typeface="Tahoma" pitchFamily="34" charset="0"/>
                <a:sym typeface="Tahoma" pitchFamily="34" charset="0"/>
              </a:rPr>
              <a:t>adserver.blog.hu</a:t>
            </a:r>
            <a:endParaRPr lang="hu-HU" sz="2400">
              <a:solidFill>
                <a:srgbClr val="FFFFFF"/>
              </a:solidFill>
              <a:latin typeface="Tahoma" pitchFamily="34" charset="0"/>
              <a:cs typeface="Tahoma" pitchFamily="34" charset="0"/>
              <a:sym typeface="Tahoma" pitchFamily="34" charset="0"/>
            </a:endParaRPr>
          </a:p>
          <a:p>
            <a:pPr>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 pos="10337800" algn="l"/>
              </a:tabLst>
            </a:pPr>
            <a:r>
              <a:rPr lang="hu-HU" sz="2400">
                <a:solidFill>
                  <a:srgbClr val="FFFFFF"/>
                </a:solidFill>
                <a:latin typeface="Tahoma" pitchFamily="34" charset="0"/>
                <a:cs typeface="Tahoma" pitchFamily="34" charset="0"/>
                <a:sym typeface="Tahoma" pitchFamily="34" charset="0"/>
              </a:rPr>
              <a:t>facebook.com/Adverticum</a:t>
            </a:r>
            <a:endParaRPr lang="en-US" sz="2400">
              <a:solidFill>
                <a:srgbClr val="FFFFFF"/>
              </a:solidFill>
              <a:latin typeface="Tahoma" pitchFamily="34" charset="0"/>
              <a:cs typeface="Tahoma" pitchFamily="34" charset="0"/>
              <a:sym typeface="Tahoma" pitchFamily="34" charset="0"/>
            </a:endParaRPr>
          </a:p>
          <a:p>
            <a:pPr>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 pos="10337800" algn="l"/>
              </a:tabLst>
            </a:pPr>
            <a:endParaRPr lang="en-US" sz="2400">
              <a:solidFill>
                <a:schemeClr val="tx1"/>
              </a:solidFill>
              <a:cs typeface="Arial" charset="0"/>
            </a:endParaRPr>
          </a:p>
        </p:txBody>
      </p:sp>
      <p:pic>
        <p:nvPicPr>
          <p:cNvPr id="47114" name="Picture 10"/>
          <p:cNvPicPr>
            <a:picLocks noChangeAspect="1" noChangeArrowheads="1"/>
          </p:cNvPicPr>
          <p:nvPr/>
        </p:nvPicPr>
        <p:blipFill>
          <a:blip r:embed="rId8" cstate="print"/>
          <a:srcRect/>
          <a:stretch>
            <a:fillRect/>
          </a:stretch>
        </p:blipFill>
        <p:spPr bwMode="auto">
          <a:xfrm>
            <a:off x="2555875" y="4581525"/>
            <a:ext cx="1473200" cy="511175"/>
          </a:xfrm>
          <a:prstGeom prst="rect">
            <a:avLst/>
          </a:prstGeom>
          <a:noFill/>
          <a:ln w="9525">
            <a:noFill/>
            <a:round/>
            <a:headEnd/>
            <a:tailEnd/>
          </a:ln>
        </p:spPr>
      </p:pic>
      <p:sp>
        <p:nvSpPr>
          <p:cNvPr id="47115" name="Rectangle 11"/>
          <p:cNvSpPr>
            <a:spLocks/>
          </p:cNvSpPr>
          <p:nvPr/>
        </p:nvSpPr>
        <p:spPr bwMode="auto">
          <a:xfrm>
            <a:off x="5892800" y="9017000"/>
            <a:ext cx="4787900" cy="1206500"/>
          </a:xfrm>
          <a:prstGeom prst="rect">
            <a:avLst/>
          </a:prstGeom>
          <a:noFill/>
          <a:ln w="12700">
            <a:noFill/>
            <a:miter lim="800000"/>
            <a:headEnd/>
            <a:tailEnd/>
          </a:ln>
        </p:spPr>
        <p:txBody>
          <a:bodyPr lIns="0" tIns="0" rIns="40680" bIns="0"/>
          <a:lstStyle/>
          <a:p>
            <a:pPr>
              <a:tabLst>
                <a:tab pos="914400" algn="l"/>
                <a:tab pos="1828800" algn="l"/>
                <a:tab pos="2743200" algn="l"/>
                <a:tab pos="3657600" algn="l"/>
                <a:tab pos="4572000" algn="l"/>
                <a:tab pos="5486400" algn="l"/>
                <a:tab pos="6400800" algn="l"/>
                <a:tab pos="7315200" algn="l"/>
                <a:tab pos="8229600" algn="l"/>
                <a:tab pos="9144000" algn="l"/>
                <a:tab pos="10058400" algn="l"/>
                <a:tab pos="10337800" algn="l"/>
              </a:tabLst>
            </a:pPr>
            <a:r>
              <a:rPr lang="en-US" sz="2400">
                <a:solidFill>
                  <a:srgbClr val="FFFFFF"/>
                </a:solidFill>
                <a:latin typeface="Tahoma" pitchFamily="34" charset="0"/>
                <a:cs typeface="Tahoma" pitchFamily="34" charset="0"/>
                <a:sym typeface="Tahoma" pitchFamily="34" charset="0"/>
              </a:rPr>
              <a:t>A prezentáció elérhető:</a:t>
            </a:r>
          </a:p>
          <a:p>
            <a:pPr>
              <a:tabLst>
                <a:tab pos="914400" algn="l"/>
                <a:tab pos="1828800" algn="l"/>
                <a:tab pos="2743200" algn="l"/>
                <a:tab pos="3657600" algn="l"/>
                <a:tab pos="4572000" algn="l"/>
                <a:tab pos="5486400" algn="l"/>
                <a:tab pos="6400800" algn="l"/>
                <a:tab pos="7315200" algn="l"/>
                <a:tab pos="8229600" algn="l"/>
                <a:tab pos="9144000" algn="l"/>
                <a:tab pos="10058400" algn="l"/>
                <a:tab pos="10337800" algn="l"/>
              </a:tabLst>
            </a:pPr>
            <a:r>
              <a:rPr lang="en-US" sz="2400">
                <a:solidFill>
                  <a:srgbClr val="FFFFFF"/>
                </a:solidFill>
                <a:latin typeface="Tahoma" pitchFamily="34" charset="0"/>
                <a:cs typeface="Tahoma" pitchFamily="34" charset="0"/>
                <a:sym typeface="Tahoma" pitchFamily="34" charset="0"/>
                <a:hlinkClick r:id="rId9"/>
              </a:rPr>
              <a:t>www.adverticum.com/szekroadshow</a:t>
            </a:r>
            <a:endParaRPr lang="en-US" sz="2400">
              <a:solidFill>
                <a:srgbClr val="FFFFFF"/>
              </a:solidFill>
              <a:latin typeface="Tahoma" pitchFamily="34" charset="0"/>
              <a:cs typeface="Tahoma" pitchFamily="34" charset="0"/>
              <a:sym typeface="Tahoma" pitchFamily="34" charset="0"/>
            </a:endParaRPr>
          </a:p>
        </p:txBody>
      </p:sp>
      <p:sp>
        <p:nvSpPr>
          <p:cNvPr id="47116" name="Text Box 13"/>
          <p:cNvSpPr txBox="1">
            <a:spLocks/>
          </p:cNvSpPr>
          <p:nvPr/>
        </p:nvSpPr>
        <p:spPr bwMode="auto">
          <a:xfrm>
            <a:off x="2484438" y="2492375"/>
            <a:ext cx="5111750" cy="396875"/>
          </a:xfrm>
          <a:prstGeom prst="rect">
            <a:avLst/>
          </a:prstGeom>
          <a:noFill/>
          <a:ln w="9525">
            <a:noFill/>
            <a:miter lim="800000"/>
            <a:headEnd/>
            <a:tailEnd/>
          </a:ln>
        </p:spPr>
        <p:txBody>
          <a:bodyPr>
            <a:spAutoFit/>
          </a:bodyPr>
          <a:lstStyle/>
          <a:p>
            <a:pPr>
              <a:spcBef>
                <a:spcPct val="50000"/>
              </a:spcBef>
            </a:pPr>
            <a:r>
              <a:rPr lang="hu-HU" sz="2000">
                <a:solidFill>
                  <a:schemeClr val="bg1"/>
                </a:solidFill>
                <a:latin typeface="Tahoma" pitchFamily="34" charset="0"/>
              </a:rPr>
              <a:t>Erőss Csaba cseross@adverticum.com</a:t>
            </a:r>
          </a:p>
        </p:txBody>
      </p:sp>
      <p:pic>
        <p:nvPicPr>
          <p:cNvPr id="47117" name="Picture 14" descr="adverticum"/>
          <p:cNvPicPr>
            <a:picLocks noChangeAspect="1" noChangeArrowheads="1"/>
          </p:cNvPicPr>
          <p:nvPr/>
        </p:nvPicPr>
        <p:blipFill>
          <a:blip r:embed="rId10" cstate="print"/>
          <a:srcRect/>
          <a:stretch>
            <a:fillRect/>
          </a:stretch>
        </p:blipFill>
        <p:spPr bwMode="auto">
          <a:xfrm>
            <a:off x="2555875" y="3644900"/>
            <a:ext cx="1511300" cy="306388"/>
          </a:xfrm>
          <a:prstGeom prst="rect">
            <a:avLst/>
          </a:prstGeom>
          <a:noFill/>
          <a:ln w="9525">
            <a:noFill/>
            <a:miter lim="800000"/>
            <a:headEnd/>
            <a:tailEnd/>
          </a:ln>
        </p:spPr>
      </p:pic>
      <p:pic>
        <p:nvPicPr>
          <p:cNvPr id="47118" name="Kép 15" descr="facebook.jpeg"/>
          <p:cNvPicPr>
            <a:picLocks noChangeAspect="1"/>
          </p:cNvPicPr>
          <p:nvPr/>
        </p:nvPicPr>
        <p:blipFill>
          <a:blip r:embed="rId11" cstate="print"/>
          <a:srcRect/>
          <a:stretch>
            <a:fillRect/>
          </a:stretch>
        </p:blipFill>
        <p:spPr bwMode="auto">
          <a:xfrm>
            <a:off x="2555875" y="5157788"/>
            <a:ext cx="1511300" cy="569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6147" name="Picture 8"/>
          <p:cNvPicPr>
            <a:picLocks noChangeArrowheads="1"/>
          </p:cNvPicPr>
          <p:nvPr/>
        </p:nvPicPr>
        <p:blipFill>
          <a:blip r:embed="rId3" cstate="print"/>
          <a:srcRect/>
          <a:stretch>
            <a:fillRect/>
          </a:stretch>
        </p:blipFill>
        <p:spPr bwMode="auto">
          <a:xfrm>
            <a:off x="1476375" y="1341438"/>
            <a:ext cx="7400925" cy="5303837"/>
          </a:xfrm>
          <a:prstGeom prst="rect">
            <a:avLst/>
          </a:prstGeom>
          <a:noFill/>
          <a:ln w="9525">
            <a:noFill/>
            <a:round/>
            <a:headEnd/>
            <a:tailEnd/>
          </a:ln>
        </p:spPr>
      </p:pic>
      <p:pic>
        <p:nvPicPr>
          <p:cNvPr id="6148"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6149"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6150"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6151" name="Text Box 10"/>
          <p:cNvSpPr txBox="1">
            <a:spLocks/>
          </p:cNvSpPr>
          <p:nvPr/>
        </p:nvSpPr>
        <p:spPr bwMode="auto">
          <a:xfrm>
            <a:off x="1331913" y="1268413"/>
            <a:ext cx="4824412" cy="461962"/>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és a régióban</a:t>
            </a:r>
          </a:p>
        </p:txBody>
      </p:sp>
      <p:pic>
        <p:nvPicPr>
          <p:cNvPr id="6152" name="Kép 9" descr="internetezők_régió.PNG"/>
          <p:cNvPicPr>
            <a:picLocks noChangeAspect="1"/>
          </p:cNvPicPr>
          <p:nvPr/>
        </p:nvPicPr>
        <p:blipFill>
          <a:blip r:embed="rId6" cstate="print"/>
          <a:srcRect/>
          <a:stretch>
            <a:fillRect/>
          </a:stretch>
        </p:blipFill>
        <p:spPr bwMode="auto">
          <a:xfrm>
            <a:off x="1547813" y="2133600"/>
            <a:ext cx="7267575" cy="3973513"/>
          </a:xfrm>
          <a:prstGeom prst="rect">
            <a:avLst/>
          </a:prstGeom>
          <a:noFill/>
          <a:ln w="9525">
            <a:noFill/>
            <a:miter lim="800000"/>
            <a:headEnd/>
            <a:tailEnd/>
          </a:ln>
        </p:spPr>
      </p:pic>
      <p:sp>
        <p:nvSpPr>
          <p:cNvPr id="6153" name="Szövegdoboz 10"/>
          <p:cNvSpPr txBox="1">
            <a:spLocks noChangeArrowheads="1"/>
          </p:cNvSpPr>
          <p:nvPr/>
        </p:nvSpPr>
        <p:spPr bwMode="auto">
          <a:xfrm>
            <a:off x="7308850" y="5732463"/>
            <a:ext cx="1295400" cy="277812"/>
          </a:xfrm>
          <a:prstGeom prst="rect">
            <a:avLst/>
          </a:prstGeom>
          <a:noFill/>
          <a:ln w="9525">
            <a:noFill/>
            <a:miter lim="800000"/>
            <a:headEnd/>
            <a:tailEnd/>
          </a:ln>
        </p:spPr>
        <p:txBody>
          <a:bodyPr>
            <a:spAutoFit/>
          </a:bodyPr>
          <a:lstStyle/>
          <a:p>
            <a:pPr algn="r"/>
            <a:r>
              <a:rPr lang="hu-HU">
                <a:hlinkClick r:id="rId7"/>
              </a:rPr>
              <a:t>Forrás</a:t>
            </a:r>
            <a:endParaRPr lang="hu-H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p:nvPr>
        </p:nvSpPr>
        <p:spPr/>
        <p:txBody>
          <a:bodyPr/>
          <a:lstStyle/>
          <a:p>
            <a:endParaRPr lang="hu-HU" smtClean="0"/>
          </a:p>
        </p:txBody>
      </p:sp>
      <p:sp>
        <p:nvSpPr>
          <p:cNvPr id="7171" name="Tartalom helye 2"/>
          <p:cNvSpPr>
            <a:spLocks noGrp="1"/>
          </p:cNvSpPr>
          <p:nvPr>
            <p:ph idx="1"/>
          </p:nvPr>
        </p:nvSpPr>
        <p:spPr/>
        <p:txBody>
          <a:bodyPr/>
          <a:lstStyle/>
          <a:p>
            <a:endParaRPr lang="hu-HU" smtClean="0"/>
          </a:p>
        </p:txBody>
      </p:sp>
      <p:sp>
        <p:nvSpPr>
          <p:cNvPr id="7172" name="Dia számának helye 3"/>
          <p:cNvSpPr>
            <a:spLocks noGrp="1"/>
          </p:cNvSpPr>
          <p:nvPr>
            <p:ph type="sldNum" sz="quarter" idx="10"/>
          </p:nvPr>
        </p:nvSpPr>
        <p:spPr>
          <a:noFill/>
        </p:spPr>
        <p:txBody>
          <a:bodyPr/>
          <a:lstStyle/>
          <a:p>
            <a:fld id="{AE7826FE-A075-4B7F-B462-7BC7AB159EB4}" type="slidenum">
              <a:rPr lang="en-US" smtClean="0"/>
              <a:pPr/>
              <a:t>6</a:t>
            </a:fld>
            <a:endParaRPr lang="en-US" smtClean="0"/>
          </a:p>
        </p:txBody>
      </p:sp>
      <p:pic>
        <p:nvPicPr>
          <p:cNvPr id="7173" name="Picture 2" descr="C:\Users\csabi\Dropbox\munka\oktatás\Online hirdetési piac\diagram_9559_(1024x768)_20110311.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4" name="Szövegdoboz 5"/>
          <p:cNvSpPr txBox="1">
            <a:spLocks noChangeArrowheads="1"/>
          </p:cNvSpPr>
          <p:nvPr/>
        </p:nvSpPr>
        <p:spPr bwMode="auto">
          <a:xfrm>
            <a:off x="2195513" y="2492375"/>
            <a:ext cx="5472112" cy="1311275"/>
          </a:xfrm>
          <a:prstGeom prst="rect">
            <a:avLst/>
          </a:prstGeom>
          <a:solidFill>
            <a:schemeClr val="bg1"/>
          </a:solidFill>
          <a:ln w="9525">
            <a:noFill/>
            <a:miter lim="800000"/>
            <a:headEnd/>
            <a:tailEnd/>
          </a:ln>
        </p:spPr>
        <p:txBody>
          <a:bodyPr>
            <a:spAutoFit/>
          </a:bodyPr>
          <a:lstStyle/>
          <a:p>
            <a:r>
              <a:rPr lang="hu-HU" sz="4000"/>
              <a:t>Az internet penetráció Magyarországon 55%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8195" name="Picture 8"/>
          <p:cNvPicPr>
            <a:picLocks noChangeArrowheads="1"/>
          </p:cNvPicPr>
          <p:nvPr/>
        </p:nvPicPr>
        <p:blipFill>
          <a:blip r:embed="rId3" cstate="print"/>
          <a:srcRect/>
          <a:stretch>
            <a:fillRect/>
          </a:stretch>
        </p:blipFill>
        <p:spPr bwMode="auto">
          <a:xfrm>
            <a:off x="1476375" y="1341438"/>
            <a:ext cx="7400925" cy="5303837"/>
          </a:xfrm>
          <a:prstGeom prst="rect">
            <a:avLst/>
          </a:prstGeom>
          <a:noFill/>
          <a:ln w="9525">
            <a:noFill/>
            <a:round/>
            <a:headEnd/>
            <a:tailEnd/>
          </a:ln>
        </p:spPr>
      </p:pic>
      <p:pic>
        <p:nvPicPr>
          <p:cNvPr id="8196"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8197"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8198"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8199" name="Text Box 10"/>
          <p:cNvSpPr txBox="1">
            <a:spLocks/>
          </p:cNvSpPr>
          <p:nvPr/>
        </p:nvSpPr>
        <p:spPr bwMode="auto">
          <a:xfrm>
            <a:off x="1331913" y="1268413"/>
            <a:ext cx="4824412" cy="461962"/>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és a régióban</a:t>
            </a:r>
          </a:p>
        </p:txBody>
      </p:sp>
      <p:pic>
        <p:nvPicPr>
          <p:cNvPr id="8200" name="Kép 8" descr="penetráció.JPG"/>
          <p:cNvPicPr>
            <a:picLocks noChangeAspect="1"/>
          </p:cNvPicPr>
          <p:nvPr/>
        </p:nvPicPr>
        <p:blipFill>
          <a:blip r:embed="rId6" cstate="print"/>
          <a:srcRect/>
          <a:stretch>
            <a:fillRect/>
          </a:stretch>
        </p:blipFill>
        <p:spPr bwMode="auto">
          <a:xfrm>
            <a:off x="1692275" y="1916113"/>
            <a:ext cx="7019925" cy="4564062"/>
          </a:xfrm>
          <a:prstGeom prst="rect">
            <a:avLst/>
          </a:prstGeom>
          <a:noFill/>
          <a:ln w="9525">
            <a:noFill/>
            <a:miter lim="800000"/>
            <a:headEnd/>
            <a:tailEnd/>
          </a:ln>
        </p:spPr>
      </p:pic>
      <p:sp>
        <p:nvSpPr>
          <p:cNvPr id="8201" name="Szövegdoboz 9"/>
          <p:cNvSpPr txBox="1">
            <a:spLocks noChangeArrowheads="1"/>
          </p:cNvSpPr>
          <p:nvPr/>
        </p:nvSpPr>
        <p:spPr bwMode="auto">
          <a:xfrm>
            <a:off x="7308850" y="5732463"/>
            <a:ext cx="1295400" cy="277812"/>
          </a:xfrm>
          <a:prstGeom prst="rect">
            <a:avLst/>
          </a:prstGeom>
          <a:noFill/>
          <a:ln w="9525">
            <a:noFill/>
            <a:miter lim="800000"/>
            <a:headEnd/>
            <a:tailEnd/>
          </a:ln>
        </p:spPr>
        <p:txBody>
          <a:bodyPr>
            <a:spAutoFit/>
          </a:bodyPr>
          <a:lstStyle/>
          <a:p>
            <a:pPr algn="r"/>
            <a:r>
              <a:rPr lang="hu-HU">
                <a:hlinkClick r:id="rId7"/>
              </a:rPr>
              <a:t>Forrás</a:t>
            </a:r>
            <a:endParaRPr lang="hu-H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p:cNvSpPr>
            <a:spLocks noGrp="1"/>
          </p:cNvSpPr>
          <p:nvPr>
            <p:ph type="title"/>
          </p:nvPr>
        </p:nvSpPr>
        <p:spPr/>
        <p:txBody>
          <a:bodyPr/>
          <a:lstStyle/>
          <a:p>
            <a:endParaRPr lang="hu-HU" smtClean="0"/>
          </a:p>
        </p:txBody>
      </p:sp>
      <p:sp>
        <p:nvSpPr>
          <p:cNvPr id="9219" name="Dia számának helye 3"/>
          <p:cNvSpPr>
            <a:spLocks noGrp="1"/>
          </p:cNvSpPr>
          <p:nvPr>
            <p:ph type="sldNum" sz="quarter" idx="10"/>
          </p:nvPr>
        </p:nvSpPr>
        <p:spPr>
          <a:noFill/>
        </p:spPr>
        <p:txBody>
          <a:bodyPr/>
          <a:lstStyle/>
          <a:p>
            <a:fld id="{7684410F-C247-4A89-B0F6-016865C7276B}" type="slidenum">
              <a:rPr lang="en-US" smtClean="0"/>
              <a:pPr/>
              <a:t>8</a:t>
            </a:fld>
            <a:endParaRPr lang="en-US" smtClean="0"/>
          </a:p>
        </p:txBody>
      </p:sp>
      <p:pic>
        <p:nvPicPr>
          <p:cNvPr id="9220" name="Tartalom helye 6" descr="internetezők.jpg"/>
          <p:cNvPicPr>
            <a:picLocks noGrp="1" noChangeAspect="1"/>
          </p:cNvPicPr>
          <p:nvPr>
            <p:ph idx="1"/>
          </p:nvPr>
        </p:nvPicPr>
        <p:blipFill>
          <a:blip r:embed="rId2" cstate="print"/>
          <a:srcRect/>
          <a:stretch>
            <a:fillRect/>
          </a:stretch>
        </p:blipFill>
        <p:spPr>
          <a:xfrm>
            <a:off x="-234950" y="188913"/>
            <a:ext cx="9378950" cy="6408737"/>
          </a:xfrm>
        </p:spPr>
      </p:pic>
      <p:pic>
        <p:nvPicPr>
          <p:cNvPr id="9221" name="Picture 9"/>
          <p:cNvPicPr>
            <a:picLocks noChangeArrowheads="1"/>
          </p:cNvPicPr>
          <p:nvPr/>
        </p:nvPicPr>
        <p:blipFill>
          <a:blip r:embed="rId3" cstate="print"/>
          <a:srcRect/>
          <a:stretch>
            <a:fillRect/>
          </a:stretch>
        </p:blipFill>
        <p:spPr bwMode="auto">
          <a:xfrm>
            <a:off x="-180975" y="404813"/>
            <a:ext cx="4845050" cy="633412"/>
          </a:xfrm>
          <a:prstGeom prst="rect">
            <a:avLst/>
          </a:prstGeom>
          <a:noFill/>
          <a:ln w="9525">
            <a:noFill/>
            <a:round/>
            <a:headEnd/>
            <a:tailEnd/>
          </a:ln>
        </p:spPr>
      </p:pic>
      <p:sp>
        <p:nvSpPr>
          <p:cNvPr id="9222" name="Text Box 10"/>
          <p:cNvSpPr txBox="1">
            <a:spLocks/>
          </p:cNvSpPr>
          <p:nvPr/>
        </p:nvSpPr>
        <p:spPr bwMode="auto">
          <a:xfrm>
            <a:off x="-23813" y="461963"/>
            <a:ext cx="4824413" cy="461962"/>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latin typeface="Tahoma Bold" charset="0"/>
              </a:rPr>
              <a:t>Hazai internetezők</a:t>
            </a:r>
          </a:p>
        </p:txBody>
      </p:sp>
      <p:sp>
        <p:nvSpPr>
          <p:cNvPr id="9223" name="Szövegdoboz 9"/>
          <p:cNvSpPr txBox="1">
            <a:spLocks noChangeArrowheads="1"/>
          </p:cNvSpPr>
          <p:nvPr/>
        </p:nvSpPr>
        <p:spPr bwMode="auto">
          <a:xfrm>
            <a:off x="7308850" y="5732463"/>
            <a:ext cx="1295400" cy="277812"/>
          </a:xfrm>
          <a:prstGeom prst="rect">
            <a:avLst/>
          </a:prstGeom>
          <a:noFill/>
          <a:ln w="9525">
            <a:noFill/>
            <a:miter lim="800000"/>
            <a:headEnd/>
            <a:tailEnd/>
          </a:ln>
        </p:spPr>
        <p:txBody>
          <a:bodyPr>
            <a:spAutoFit/>
          </a:bodyPr>
          <a:lstStyle/>
          <a:p>
            <a:pPr algn="r"/>
            <a:r>
              <a:rPr lang="hu-HU">
                <a:hlinkClick r:id="rId4"/>
              </a:rPr>
              <a:t>Forrás</a:t>
            </a:r>
            <a:endParaRPr lang="hu-HU"/>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2" cstate="print"/>
          <a:srcRect/>
          <a:stretch>
            <a:fillRect/>
          </a:stretch>
        </p:blipFill>
        <p:spPr bwMode="auto">
          <a:xfrm>
            <a:off x="-438150" y="-371475"/>
            <a:ext cx="6186488" cy="7329488"/>
          </a:xfrm>
          <a:prstGeom prst="rect">
            <a:avLst/>
          </a:prstGeom>
          <a:noFill/>
          <a:ln w="9525">
            <a:noFill/>
            <a:round/>
            <a:headEnd/>
            <a:tailEnd/>
          </a:ln>
        </p:spPr>
      </p:pic>
      <p:pic>
        <p:nvPicPr>
          <p:cNvPr id="10243" name="Picture 8"/>
          <p:cNvPicPr>
            <a:picLocks noChangeArrowheads="1"/>
          </p:cNvPicPr>
          <p:nvPr/>
        </p:nvPicPr>
        <p:blipFill>
          <a:blip r:embed="rId3" cstate="print"/>
          <a:srcRect/>
          <a:stretch>
            <a:fillRect/>
          </a:stretch>
        </p:blipFill>
        <p:spPr bwMode="auto">
          <a:xfrm>
            <a:off x="1476375" y="1341438"/>
            <a:ext cx="7400925" cy="5303837"/>
          </a:xfrm>
          <a:prstGeom prst="rect">
            <a:avLst/>
          </a:prstGeom>
          <a:noFill/>
          <a:ln w="9525">
            <a:noFill/>
            <a:round/>
            <a:headEnd/>
            <a:tailEnd/>
          </a:ln>
        </p:spPr>
      </p:pic>
      <p:pic>
        <p:nvPicPr>
          <p:cNvPr id="10244" name="Picture 4"/>
          <p:cNvPicPr>
            <a:picLocks noChangeArrowheads="1"/>
          </p:cNvPicPr>
          <p:nvPr/>
        </p:nvPicPr>
        <p:blipFill>
          <a:blip r:embed="rId4" cstate="print"/>
          <a:srcRect/>
          <a:stretch>
            <a:fillRect/>
          </a:stretch>
        </p:blipFill>
        <p:spPr bwMode="auto">
          <a:xfrm>
            <a:off x="428625" y="371475"/>
            <a:ext cx="1700213" cy="344488"/>
          </a:xfrm>
          <a:prstGeom prst="rect">
            <a:avLst/>
          </a:prstGeom>
          <a:noFill/>
          <a:ln w="9525">
            <a:noFill/>
            <a:round/>
            <a:headEnd/>
            <a:tailEnd/>
          </a:ln>
        </p:spPr>
      </p:pic>
      <p:sp>
        <p:nvSpPr>
          <p:cNvPr id="10245" name="Text Box 7"/>
          <p:cNvSpPr txBox="1">
            <a:spLocks/>
          </p:cNvSpPr>
          <p:nvPr/>
        </p:nvSpPr>
        <p:spPr bwMode="auto">
          <a:xfrm>
            <a:off x="1547813" y="2465388"/>
            <a:ext cx="6985000" cy="1004887"/>
          </a:xfrm>
          <a:prstGeom prst="rect">
            <a:avLst/>
          </a:prstGeom>
          <a:noFill/>
          <a:ln w="9525">
            <a:noFill/>
            <a:miter lim="800000"/>
            <a:headEnd/>
            <a:tailEnd/>
          </a:ln>
        </p:spPr>
        <p:txBody>
          <a:bodyPr>
            <a:spAutoFit/>
          </a:bodyPr>
          <a:lstStyle/>
          <a:p>
            <a:pPr algn="ctr">
              <a:spcBef>
                <a:spcPct val="50000"/>
              </a:spcBef>
            </a:pPr>
            <a:endParaRPr lang="hu-HU" sz="2400">
              <a:solidFill>
                <a:schemeClr val="bg1"/>
              </a:solidFill>
              <a:latin typeface="Tahoma" pitchFamily="34" charset="0"/>
            </a:endParaRPr>
          </a:p>
          <a:p>
            <a:pPr>
              <a:spcBef>
                <a:spcPct val="50000"/>
              </a:spcBef>
            </a:pPr>
            <a:endParaRPr lang="hu-HU" sz="2400">
              <a:solidFill>
                <a:schemeClr val="bg1"/>
              </a:solidFill>
              <a:latin typeface="Tahoma" pitchFamily="34" charset="0"/>
            </a:endParaRPr>
          </a:p>
        </p:txBody>
      </p:sp>
      <p:pic>
        <p:nvPicPr>
          <p:cNvPr id="10246" name="Picture 9"/>
          <p:cNvPicPr>
            <a:picLocks noChangeArrowheads="1"/>
          </p:cNvPicPr>
          <p:nvPr/>
        </p:nvPicPr>
        <p:blipFill>
          <a:blip r:embed="rId5" cstate="print"/>
          <a:srcRect/>
          <a:stretch>
            <a:fillRect/>
          </a:stretch>
        </p:blipFill>
        <p:spPr bwMode="auto">
          <a:xfrm>
            <a:off x="1174750" y="1211263"/>
            <a:ext cx="4845050" cy="633412"/>
          </a:xfrm>
          <a:prstGeom prst="rect">
            <a:avLst/>
          </a:prstGeom>
          <a:noFill/>
          <a:ln w="9525">
            <a:noFill/>
            <a:round/>
            <a:headEnd/>
            <a:tailEnd/>
          </a:ln>
        </p:spPr>
      </p:pic>
      <p:sp>
        <p:nvSpPr>
          <p:cNvPr id="10247" name="Text Box 10"/>
          <p:cNvSpPr txBox="1">
            <a:spLocks/>
          </p:cNvSpPr>
          <p:nvPr/>
        </p:nvSpPr>
        <p:spPr bwMode="auto">
          <a:xfrm>
            <a:off x="1331913" y="1268413"/>
            <a:ext cx="4824412" cy="457200"/>
          </a:xfrm>
          <a:prstGeom prst="rect">
            <a:avLst/>
          </a:prstGeom>
          <a:noFill/>
          <a:ln w="9525">
            <a:noFill/>
            <a:miter lim="800000"/>
            <a:headEnd/>
            <a:tailEnd/>
          </a:ln>
        </p:spPr>
        <p:txBody>
          <a:bodyPr>
            <a:spAutoFit/>
          </a:bodyPr>
          <a:lstStyle/>
          <a:p>
            <a:pPr algn="ctr">
              <a:spcBef>
                <a:spcPct val="50000"/>
              </a:spcBef>
            </a:pPr>
            <a:r>
              <a:rPr lang="hu-HU" sz="2400" b="1">
                <a:solidFill>
                  <a:schemeClr val="bg1"/>
                </a:solidFill>
              </a:rPr>
              <a:t>Leglátogatottabb weboldalak</a:t>
            </a:r>
          </a:p>
        </p:txBody>
      </p:sp>
      <p:sp>
        <p:nvSpPr>
          <p:cNvPr id="10248" name="Text Box 10"/>
          <p:cNvSpPr txBox="1">
            <a:spLocks/>
          </p:cNvSpPr>
          <p:nvPr/>
        </p:nvSpPr>
        <p:spPr bwMode="auto">
          <a:xfrm>
            <a:off x="6516688" y="6381750"/>
            <a:ext cx="2016125" cy="274638"/>
          </a:xfrm>
          <a:prstGeom prst="rect">
            <a:avLst/>
          </a:prstGeom>
          <a:noFill/>
          <a:ln w="9525">
            <a:noFill/>
            <a:miter lim="800000"/>
            <a:headEnd/>
            <a:tailEnd/>
          </a:ln>
        </p:spPr>
        <p:txBody>
          <a:bodyPr>
            <a:spAutoFit/>
          </a:bodyPr>
          <a:lstStyle/>
          <a:p>
            <a:pPr algn="r">
              <a:spcBef>
                <a:spcPct val="50000"/>
              </a:spcBef>
            </a:pPr>
            <a:r>
              <a:rPr lang="hu-HU">
                <a:hlinkClick r:id="rId6"/>
              </a:rPr>
              <a:t>Forrás</a:t>
            </a:r>
            <a:endParaRPr lang="hu-HU"/>
          </a:p>
        </p:txBody>
      </p:sp>
      <p:sp>
        <p:nvSpPr>
          <p:cNvPr id="10249" name="Szövegdoboz 9"/>
          <p:cNvSpPr txBox="1">
            <a:spLocks noChangeArrowheads="1"/>
          </p:cNvSpPr>
          <p:nvPr/>
        </p:nvSpPr>
        <p:spPr bwMode="auto">
          <a:xfrm>
            <a:off x="6588125" y="1557338"/>
            <a:ext cx="2160588" cy="368300"/>
          </a:xfrm>
          <a:prstGeom prst="rect">
            <a:avLst/>
          </a:prstGeom>
          <a:noFill/>
          <a:ln w="9525">
            <a:noFill/>
            <a:miter lim="800000"/>
            <a:headEnd/>
            <a:tailEnd/>
          </a:ln>
        </p:spPr>
        <p:txBody>
          <a:bodyPr>
            <a:spAutoFit/>
          </a:bodyPr>
          <a:lstStyle/>
          <a:p>
            <a:pPr algn="r"/>
            <a:r>
              <a:rPr lang="hu-HU" sz="1800">
                <a:solidFill>
                  <a:schemeClr val="bg1"/>
                </a:solidFill>
              </a:rPr>
              <a:t>2010 április</a:t>
            </a:r>
          </a:p>
        </p:txBody>
      </p:sp>
      <p:pic>
        <p:nvPicPr>
          <p:cNvPr id="10250" name="Kép 10" descr="leglátogatottabb_levágva.jpg"/>
          <p:cNvPicPr>
            <a:picLocks noChangeAspect="1"/>
          </p:cNvPicPr>
          <p:nvPr/>
        </p:nvPicPr>
        <p:blipFill>
          <a:blip r:embed="rId7" cstate="print"/>
          <a:srcRect/>
          <a:stretch>
            <a:fillRect/>
          </a:stretch>
        </p:blipFill>
        <p:spPr bwMode="auto">
          <a:xfrm>
            <a:off x="1692275" y="2205038"/>
            <a:ext cx="6972300" cy="3960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00B8FF"/>
      </a:accent1>
      <a:accent2>
        <a:srgbClr val="333399"/>
      </a:accent2>
      <a:accent3>
        <a:srgbClr val="FFFFFF"/>
      </a:accent3>
      <a:accent4>
        <a:srgbClr val="000000"/>
      </a:accent4>
      <a:accent5>
        <a:srgbClr val="AAD8FF"/>
      </a:accent5>
      <a:accent6>
        <a:srgbClr val="2D2D8A"/>
      </a:accent6>
      <a:hlink>
        <a:srgbClr val="009999"/>
      </a:hlink>
      <a:folHlink>
        <a:srgbClr val="99CC00"/>
      </a:folHlink>
    </a:clrScheme>
    <a:fontScheme name="Title &amp;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2476</TotalTime>
  <Pages>0</Pages>
  <Words>700</Words>
  <Characters>0</Characters>
  <Application>Microsoft Office PowerPoint</Application>
  <PresentationFormat>Diavetítés a képernyőre (4:3 oldalarány)</PresentationFormat>
  <Lines>0</Lines>
  <Paragraphs>199</Paragraphs>
  <Slides>44</Slides>
  <Notes>18</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44</vt:i4>
      </vt:variant>
    </vt:vector>
  </HeadingPairs>
  <TitlesOfParts>
    <vt:vector size="50" baseType="lpstr">
      <vt:lpstr>Arial</vt:lpstr>
      <vt:lpstr>Tahoma</vt:lpstr>
      <vt:lpstr>Tahoma Bold</vt:lpstr>
      <vt:lpstr>Times New Roman</vt:lpstr>
      <vt:lpstr>Calibri</vt:lpstr>
      <vt:lpstr>Title &amp; Bullets</vt:lpstr>
      <vt:lpstr>1. dia</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42. dia</vt:lpstr>
      <vt:lpstr>43. dia</vt:lpstr>
      <vt:lpstr>44.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adi</dc:creator>
  <cp:lastModifiedBy>csabi</cp:lastModifiedBy>
  <cp:revision>138</cp:revision>
  <dcterms:modified xsi:type="dcterms:W3CDTF">2011-05-02T08:24:39Z</dcterms:modified>
</cp:coreProperties>
</file>